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Nunito"/>
      <p:regular r:id="rId29"/>
      <p:bold r:id="rId30"/>
      <p:italic r:id="rId31"/>
      <p:boldItalic r:id="rId32"/>
    </p:embeddedFont>
    <p:embeddedFont>
      <p:font typeface="Nunito Light"/>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6.xml"/><Relationship Id="rId33" Type="http://schemas.openxmlformats.org/officeDocument/2006/relationships/font" Target="fonts/NunitoLight-regular.fntdata"/><Relationship Id="rId10" Type="http://schemas.openxmlformats.org/officeDocument/2006/relationships/slide" Target="slides/slide5.xml"/><Relationship Id="rId32" Type="http://schemas.openxmlformats.org/officeDocument/2006/relationships/font" Target="fonts/Nunito-boldItalic.fntdata"/><Relationship Id="rId13" Type="http://schemas.openxmlformats.org/officeDocument/2006/relationships/slide" Target="slides/slide8.xml"/><Relationship Id="rId35" Type="http://schemas.openxmlformats.org/officeDocument/2006/relationships/font" Target="fonts/NunitoLight-italic.fntdata"/><Relationship Id="rId12" Type="http://schemas.openxmlformats.org/officeDocument/2006/relationships/slide" Target="slides/slide7.xml"/><Relationship Id="rId34" Type="http://schemas.openxmlformats.org/officeDocument/2006/relationships/font" Target="fonts/NunitoLight-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NunitoLight-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jpg>
</file>

<file path=ppt/media/image3.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Poisson_distribution" TargetMode="External"/><Relationship Id="rId3" Type="http://schemas.openxmlformats.org/officeDocument/2006/relationships/hyperlink" Target="https://en.wikipedia.org/wiki/Mean" TargetMode="External"/><Relationship Id="rId4" Type="http://schemas.openxmlformats.org/officeDocument/2006/relationships/hyperlink" Target="https://en.wikipedia.org/wiki/Variance"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g82594b0f2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g82594b0f2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69a1bd3d37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69a1bd3d3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69a1bd3d3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69a1bd3d3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60f2d8cd14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60f2d8cd14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202122"/>
                </a:solidFill>
                <a:highlight>
                  <a:srgbClr val="FFFFFF"/>
                </a:highlight>
              </a:rPr>
              <a:t>"Assuming a constant rate of mutation, Luria hypothesized that if mutations occurred after and in response to exposure to the selective agent, the number of survivors would be distributed according to a </a:t>
            </a:r>
            <a:r>
              <a:rPr lang="en" sz="1050">
                <a:solidFill>
                  <a:srgbClr val="0645AD"/>
                </a:solidFill>
                <a:highlight>
                  <a:srgbClr val="FFFFFF"/>
                </a:highlight>
                <a:uFill>
                  <a:noFill/>
                </a:uFill>
                <a:hlinkClick r:id="rId2">
                  <a:extLst>
                    <a:ext uri="{A12FA001-AC4F-418D-AE19-62706E023703}">
                      <ahyp:hlinkClr val="tx"/>
                    </a:ext>
                  </a:extLst>
                </a:hlinkClick>
              </a:rPr>
              <a:t>Poisson distribution</a:t>
            </a:r>
            <a:r>
              <a:rPr lang="en" sz="1050">
                <a:solidFill>
                  <a:srgbClr val="202122"/>
                </a:solidFill>
                <a:highlight>
                  <a:srgbClr val="FFFFFF"/>
                </a:highlight>
              </a:rPr>
              <a:t> with the </a:t>
            </a:r>
            <a:r>
              <a:rPr lang="en" sz="1050">
                <a:solidFill>
                  <a:srgbClr val="0645AD"/>
                </a:solidFill>
                <a:highlight>
                  <a:srgbClr val="FFFFFF"/>
                </a:highlight>
                <a:uFill>
                  <a:noFill/>
                </a:uFill>
                <a:hlinkClick r:id="rId3">
                  <a:extLst>
                    <a:ext uri="{A12FA001-AC4F-418D-AE19-62706E023703}">
                      <ahyp:hlinkClr val="tx"/>
                    </a:ext>
                  </a:extLst>
                </a:hlinkClick>
              </a:rPr>
              <a:t>mean</a:t>
            </a:r>
            <a:r>
              <a:rPr lang="en" sz="1050">
                <a:solidFill>
                  <a:srgbClr val="202122"/>
                </a:solidFill>
                <a:highlight>
                  <a:srgbClr val="FFFFFF"/>
                </a:highlight>
              </a:rPr>
              <a:t> equal to the </a:t>
            </a:r>
            <a:r>
              <a:rPr lang="en" sz="1050">
                <a:solidFill>
                  <a:srgbClr val="0645AD"/>
                </a:solidFill>
                <a:highlight>
                  <a:srgbClr val="FFFFFF"/>
                </a:highlight>
                <a:uFill>
                  <a:noFill/>
                </a:uFill>
                <a:hlinkClick r:id="rId4">
                  <a:extLst>
                    <a:ext uri="{A12FA001-AC4F-418D-AE19-62706E023703}">
                      <ahyp:hlinkClr val="tx"/>
                    </a:ext>
                  </a:extLst>
                </a:hlinkClick>
              </a:rPr>
              <a:t>variance</a:t>
            </a:r>
            <a:r>
              <a:rPr lang="en" sz="1050">
                <a:solidFill>
                  <a:srgbClr val="202122"/>
                </a:solidFill>
                <a:highlight>
                  <a:srgbClr val="FFFFFF"/>
                </a:highlight>
              </a:rPr>
              <a:t>. This was not what Delbrück and Luria found: Instead the number of resistant colonies on each plate varied drastically: the variance was considerably greater than the mean."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60ec18a246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60ec18a246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a51c9fecc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a51c9fecc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5f40b0946d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f40b0946d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60ec18a246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60ec18a246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69a1bd3d3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69a1bd3d3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69a1bd3d3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69a1bd3d3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5de27dd7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5de27dd7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69a1bd3d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69a1bd3d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5f40b0946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5f40b0946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60ec18a246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60ec18a246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60ec18a246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60ec18a246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168ebc189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168ebc189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5f40b0946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5f40b0946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164c095e76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164c095e76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164c095e76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164c095e76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164c095e7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164c095e7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60f2d8cd14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60f2d8cd1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60ec18a246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60ec18a246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5f45651b9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5f45651b9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Clr>
                <a:srgbClr val="434343"/>
              </a:buClr>
              <a:buSzPts val="1800"/>
              <a:buFont typeface="Nunito"/>
              <a:buChar char="●"/>
              <a:defRPr>
                <a:solidFill>
                  <a:srgbClr val="434343"/>
                </a:solidFill>
                <a:latin typeface="Nunito"/>
                <a:ea typeface="Nunito"/>
                <a:cs typeface="Nunito"/>
                <a:sym typeface="Nunito"/>
              </a:defRPr>
            </a:lvl1pPr>
            <a:lvl2pPr indent="-317500" lvl="1" marL="914400">
              <a:spcBef>
                <a:spcPts val="1600"/>
              </a:spcBef>
              <a:spcAft>
                <a:spcPts val="0"/>
              </a:spcAft>
              <a:buClr>
                <a:srgbClr val="434343"/>
              </a:buClr>
              <a:buSzPts val="1400"/>
              <a:buFont typeface="Nunito"/>
              <a:buChar char="○"/>
              <a:defRPr>
                <a:solidFill>
                  <a:srgbClr val="434343"/>
                </a:solidFill>
                <a:latin typeface="Nunito"/>
                <a:ea typeface="Nunito"/>
                <a:cs typeface="Nunito"/>
                <a:sym typeface="Nunito"/>
              </a:defRPr>
            </a:lvl2pPr>
            <a:lvl3pPr indent="-317500" lvl="2" marL="1371600">
              <a:spcBef>
                <a:spcPts val="1600"/>
              </a:spcBef>
              <a:spcAft>
                <a:spcPts val="0"/>
              </a:spcAft>
              <a:buClr>
                <a:srgbClr val="434343"/>
              </a:buClr>
              <a:buSzPts val="1400"/>
              <a:buFont typeface="Nunito"/>
              <a:buChar char="■"/>
              <a:defRPr>
                <a:solidFill>
                  <a:srgbClr val="434343"/>
                </a:solidFill>
                <a:latin typeface="Nunito"/>
                <a:ea typeface="Nunito"/>
                <a:cs typeface="Nunito"/>
                <a:sym typeface="Nunito"/>
              </a:defRPr>
            </a:lvl3pPr>
            <a:lvl4pPr indent="-317500" lvl="3" marL="1828800">
              <a:spcBef>
                <a:spcPts val="1600"/>
              </a:spcBef>
              <a:spcAft>
                <a:spcPts val="0"/>
              </a:spcAft>
              <a:buClr>
                <a:srgbClr val="434343"/>
              </a:buClr>
              <a:buSzPts val="1400"/>
              <a:buFont typeface="Nunito"/>
              <a:buChar char="●"/>
              <a:defRPr>
                <a:solidFill>
                  <a:srgbClr val="434343"/>
                </a:solidFill>
                <a:latin typeface="Nunito"/>
                <a:ea typeface="Nunito"/>
                <a:cs typeface="Nunito"/>
                <a:sym typeface="Nunito"/>
              </a:defRPr>
            </a:lvl4pPr>
            <a:lvl5pPr indent="-317500" lvl="4" marL="2286000">
              <a:spcBef>
                <a:spcPts val="1600"/>
              </a:spcBef>
              <a:spcAft>
                <a:spcPts val="0"/>
              </a:spcAft>
              <a:buClr>
                <a:srgbClr val="434343"/>
              </a:buClr>
              <a:buSzPts val="1400"/>
              <a:buFont typeface="Nunito"/>
              <a:buChar char="○"/>
              <a:defRPr>
                <a:solidFill>
                  <a:srgbClr val="434343"/>
                </a:solidFill>
                <a:latin typeface="Nunito"/>
                <a:ea typeface="Nunito"/>
                <a:cs typeface="Nunito"/>
                <a:sym typeface="Nunito"/>
              </a:defRPr>
            </a:lvl5pPr>
            <a:lvl6pPr indent="-317500" lvl="5" marL="2743200">
              <a:spcBef>
                <a:spcPts val="1600"/>
              </a:spcBef>
              <a:spcAft>
                <a:spcPts val="0"/>
              </a:spcAft>
              <a:buClr>
                <a:srgbClr val="434343"/>
              </a:buClr>
              <a:buSzPts val="1400"/>
              <a:buFont typeface="Nunito"/>
              <a:buChar char="■"/>
              <a:defRPr>
                <a:solidFill>
                  <a:srgbClr val="434343"/>
                </a:solidFill>
                <a:latin typeface="Nunito"/>
                <a:ea typeface="Nunito"/>
                <a:cs typeface="Nunito"/>
                <a:sym typeface="Nunito"/>
              </a:defRPr>
            </a:lvl6pPr>
            <a:lvl7pPr indent="-317500" lvl="6" marL="3200400">
              <a:spcBef>
                <a:spcPts val="1600"/>
              </a:spcBef>
              <a:spcAft>
                <a:spcPts val="0"/>
              </a:spcAft>
              <a:buClr>
                <a:srgbClr val="434343"/>
              </a:buClr>
              <a:buSzPts val="1400"/>
              <a:buFont typeface="Nunito"/>
              <a:buChar char="●"/>
              <a:defRPr>
                <a:solidFill>
                  <a:srgbClr val="434343"/>
                </a:solidFill>
                <a:latin typeface="Nunito"/>
                <a:ea typeface="Nunito"/>
                <a:cs typeface="Nunito"/>
                <a:sym typeface="Nunito"/>
              </a:defRPr>
            </a:lvl7pPr>
            <a:lvl8pPr indent="-317500" lvl="7" marL="3657600">
              <a:spcBef>
                <a:spcPts val="1600"/>
              </a:spcBef>
              <a:spcAft>
                <a:spcPts val="0"/>
              </a:spcAft>
              <a:buClr>
                <a:srgbClr val="434343"/>
              </a:buClr>
              <a:buSzPts val="1400"/>
              <a:buFont typeface="Nunito"/>
              <a:buChar char="○"/>
              <a:defRPr>
                <a:solidFill>
                  <a:srgbClr val="434343"/>
                </a:solidFill>
                <a:latin typeface="Nunito"/>
                <a:ea typeface="Nunito"/>
                <a:cs typeface="Nunito"/>
                <a:sym typeface="Nunito"/>
              </a:defRPr>
            </a:lvl8pPr>
            <a:lvl9pPr indent="-317500" lvl="8" marL="4114800">
              <a:spcBef>
                <a:spcPts val="1600"/>
              </a:spcBef>
              <a:spcAft>
                <a:spcPts val="1600"/>
              </a:spcAft>
              <a:buClr>
                <a:srgbClr val="434343"/>
              </a:buClr>
              <a:buSzPts val="1400"/>
              <a:buFont typeface="Nunito"/>
              <a:buChar char="■"/>
              <a:defRPr>
                <a:solidFill>
                  <a:srgbClr val="434343"/>
                </a:solidFill>
                <a:latin typeface="Nunito"/>
                <a:ea typeface="Nunito"/>
                <a:cs typeface="Nunito"/>
                <a:sym typeface="Nunito"/>
              </a:defRPr>
            </a:lvl9pPr>
          </a:lstStyle>
          <a:p/>
        </p:txBody>
      </p:sp>
      <p:sp>
        <p:nvSpPr>
          <p:cNvPr id="18" name="Google Shape;18;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 name="Google Shape;19;p4"/>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434343"/>
              </a:buClr>
              <a:buSzPts val="2800"/>
              <a:buNone/>
              <a:defRPr>
                <a:solidFill>
                  <a:srgbClr val="43434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p:nvPr/>
        </p:nvSpPr>
        <p:spPr>
          <a:xfrm>
            <a:off x="0" y="0"/>
            <a:ext cx="91440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6"/>
          <p:cNvSpPr txBox="1"/>
          <p:nvPr>
            <p:ph type="title"/>
          </p:nvPr>
        </p:nvSpPr>
        <p:spPr>
          <a:xfrm>
            <a:off x="-100" y="0"/>
            <a:ext cx="914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1pPr>
            <a:lvl2pPr lvl="1">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2pPr>
            <a:lvl3pPr lvl="2">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3pPr>
            <a:lvl4pPr lvl="3">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4pPr>
            <a:lvl5pPr lvl="4">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5pPr>
            <a:lvl6pPr lvl="5">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6pPr>
            <a:lvl7pPr lvl="6">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7pPr>
            <a:lvl8pPr lvl="7">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8pPr>
            <a:lvl9pPr lvl="8">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Nunito"/>
              <a:buChar char="●"/>
              <a:defRPr sz="1800">
                <a:solidFill>
                  <a:schemeClr val="dk2"/>
                </a:solidFill>
                <a:latin typeface="Nunito"/>
                <a:ea typeface="Nunito"/>
                <a:cs typeface="Nunito"/>
                <a:sym typeface="Nunito"/>
              </a:defRPr>
            </a:lvl1pPr>
            <a:lvl2pPr indent="-317500" lvl="1" marL="9144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2pPr>
            <a:lvl3pPr indent="-317500" lvl="2" marL="13716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3pPr>
            <a:lvl4pPr indent="-317500" lvl="3" marL="18288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4pPr>
            <a:lvl5pPr indent="-317500" lvl="4" marL="22860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5pPr>
            <a:lvl6pPr indent="-317500" lvl="5" marL="27432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6pPr>
            <a:lvl7pPr indent="-317500" lvl="6" marL="32004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7pPr>
            <a:lvl8pPr indent="-317500" lvl="7" marL="3657600">
              <a:lnSpc>
                <a:spcPct val="115000"/>
              </a:lnSpc>
              <a:spcBef>
                <a:spcPts val="1600"/>
              </a:spcBef>
              <a:spcAft>
                <a:spcPts val="0"/>
              </a:spcAft>
              <a:buClr>
                <a:schemeClr val="dk2"/>
              </a:buClr>
              <a:buSzPts val="1400"/>
              <a:buFont typeface="Nunito"/>
              <a:buChar char="○"/>
              <a:defRPr>
                <a:solidFill>
                  <a:schemeClr val="dk2"/>
                </a:solidFill>
                <a:latin typeface="Nunito"/>
                <a:ea typeface="Nunito"/>
                <a:cs typeface="Nunito"/>
                <a:sym typeface="Nunito"/>
              </a:defRPr>
            </a:lvl8pPr>
            <a:lvl9pPr indent="-317500" lvl="8" marL="4114800">
              <a:lnSpc>
                <a:spcPct val="115000"/>
              </a:lnSpc>
              <a:spcBef>
                <a:spcPts val="1600"/>
              </a:spcBef>
              <a:spcAft>
                <a:spcPts val="1600"/>
              </a:spcAft>
              <a:buClr>
                <a:schemeClr val="dk2"/>
              </a:buClr>
              <a:buSzPts val="1400"/>
              <a:buFont typeface="Nunito"/>
              <a:buChar char="■"/>
              <a:defRPr>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hyperlink" Target="https://www.gambling.com/online-betting/strategy/8-essential-premier-league-stats-10400" TargetMode="External"/><Relationship Id="rId5" Type="http://schemas.openxmlformats.org/officeDocument/2006/relationships/image" Target="../media/image21.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hyperlink" Target="https://www.boston.com/sports/mlb/2019/05/02/mlb-home-runs-strikeouts-record" TargetMode="External"/><Relationship Id="rId5" Type="http://schemas.openxmlformats.org/officeDocument/2006/relationships/image" Target="../media/image14.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hyperlink" Target="https://en.wikipedia.org/wiki/Mutation" TargetMode="External"/><Relationship Id="rId5" Type="http://schemas.openxmlformats.org/officeDocument/2006/relationships/hyperlink" Target="https://en.wikipedia.org/wiki/Selection_(biology)" TargetMode="External"/><Relationship Id="rId6" Type="http://schemas.openxmlformats.org/officeDocument/2006/relationships/hyperlink" Target="https://en.wikipedia.org/wiki/Luria%E2%80%93Delbr%C3%BCck_experiment"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docs.google.com/presentation/d/1T2KTEdk1h18oxic728BqI4UvW6P0OZyvP7VUZKXsM8E/edi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hyperlink" Target="https://www.biorxiv.org/content/10.1101/552117v2.full" TargetMode="External"/><Relationship Id="rId5"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2.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youtube.com/watch?v=KuxRYdG1EdQ" TargetMode="Externa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hyperlink" Target="https://www.youtube.com/watch?v=KuxRYdG1EdQ" TargetMode="External"/><Relationship Id="rId5"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dolomite-bio.com/wp-content/uploads/Drop-Seq-Workflow.png" TargetMode="Externa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gist.github.com/arq5x/c0eb84bce2086fbfbe9184668ef87b31#file-hw3-2024-md"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www.youtube.com/watch?time_continue=3&amp;v=usK71SG30t0" TargetMode="External"/><Relationship Id="rId4" Type="http://schemas.openxmlformats.org/officeDocument/2006/relationships/hyperlink" Target="http://www.youtube.com/watch?v=usK71SG30t0" TargetMode="External"/><Relationship Id="rId5"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 Id="rId4" Type="http://schemas.openxmlformats.org/officeDocument/2006/relationships/image" Target="../media/image23.png"/><Relationship Id="rId5"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www.youtube.com/watch?v=2q1Lt9DWmRQ" TargetMode="External"/><Relationship Id="rId4" Type="http://schemas.openxmlformats.org/officeDocument/2006/relationships/image" Target="../media/image2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sciencedirect.com/topics/biochemistry-genetics-and-molecular-biology/poisson-distributi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pic>
        <p:nvPicPr>
          <p:cNvPr descr="header-bg.jpg" id="55" name="Google Shape;55;p13"/>
          <p:cNvPicPr preferRelativeResize="0"/>
          <p:nvPr/>
        </p:nvPicPr>
        <p:blipFill>
          <a:blip r:embed="rId3">
            <a:alphaModFix/>
          </a:blip>
          <a:stretch>
            <a:fillRect/>
          </a:stretch>
        </p:blipFill>
        <p:spPr>
          <a:xfrm>
            <a:off x="0" y="219125"/>
            <a:ext cx="9144000" cy="4813925"/>
          </a:xfrm>
          <a:prstGeom prst="rect">
            <a:avLst/>
          </a:prstGeom>
          <a:noFill/>
          <a:ln>
            <a:noFill/>
          </a:ln>
        </p:spPr>
      </p:pic>
      <p:sp>
        <p:nvSpPr>
          <p:cNvPr id="56" name="Google Shape;56;p13"/>
          <p:cNvSpPr txBox="1"/>
          <p:nvPr>
            <p:ph type="ctrTitle"/>
          </p:nvPr>
        </p:nvSpPr>
        <p:spPr>
          <a:xfrm>
            <a:off x="858300" y="957775"/>
            <a:ext cx="7503900" cy="138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6000">
                <a:solidFill>
                  <a:srgbClr val="FFFFFF"/>
                </a:solidFill>
              </a:rPr>
              <a:t>Poisson processes in biology</a:t>
            </a:r>
            <a:r>
              <a:rPr b="1" lang="en" sz="6000">
                <a:solidFill>
                  <a:srgbClr val="FFFFFF"/>
                </a:solidFill>
              </a:rPr>
              <a:t>.</a:t>
            </a:r>
            <a:endParaRPr b="1" sz="6000">
              <a:solidFill>
                <a:srgbClr val="FFFFFF"/>
              </a:solidFill>
            </a:endParaRPr>
          </a:p>
        </p:txBody>
      </p:sp>
      <p:sp>
        <p:nvSpPr>
          <p:cNvPr id="57" name="Google Shape;57;p13"/>
          <p:cNvSpPr txBox="1"/>
          <p:nvPr>
            <p:ph idx="1" type="subTitle"/>
          </p:nvPr>
        </p:nvSpPr>
        <p:spPr>
          <a:xfrm>
            <a:off x="417450" y="2419200"/>
            <a:ext cx="8253000" cy="7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a:solidFill>
                  <a:schemeClr val="lt1"/>
                </a:solidFill>
              </a:rPr>
              <a:t>https://github.com/quinlan-lab/applied-computational-genomics</a:t>
            </a:r>
            <a:endParaRPr sz="2000">
              <a:solidFill>
                <a:schemeClr val="lt1"/>
              </a:solidFill>
            </a:endParaRPr>
          </a:p>
          <a:p>
            <a:pPr indent="0" lvl="0" marL="0" rtl="0" algn="ctr">
              <a:spcBef>
                <a:spcPts val="0"/>
              </a:spcBef>
              <a:spcAft>
                <a:spcPts val="0"/>
              </a:spcAft>
              <a:buClr>
                <a:schemeClr val="dk1"/>
              </a:buClr>
              <a:buSzPts val="1100"/>
              <a:buFont typeface="Arial"/>
              <a:buNone/>
            </a:pPr>
            <a:r>
              <a:rPr b="1" lang="en" sz="2000">
                <a:solidFill>
                  <a:srgbClr val="FFFFFF"/>
                </a:solidFill>
              </a:rPr>
              <a:t>Aaron Quinlan</a:t>
            </a:r>
            <a:endParaRPr b="1" sz="2000">
              <a:solidFill>
                <a:srgbClr val="FFFFFF"/>
              </a:solidFill>
            </a:endParaRPr>
          </a:p>
          <a:p>
            <a:pPr indent="0" lvl="0" marL="0" rtl="0" algn="ctr">
              <a:spcBef>
                <a:spcPts val="0"/>
              </a:spcBef>
              <a:spcAft>
                <a:spcPts val="0"/>
              </a:spcAft>
              <a:buClr>
                <a:schemeClr val="dk1"/>
              </a:buClr>
              <a:buSzPts val="1100"/>
              <a:buFont typeface="Arial"/>
              <a:buNone/>
            </a:pPr>
            <a:r>
              <a:rPr b="1" lang="en" sz="2200"/>
              <a:t>Departments of Human Genetics and Biomedical Informatics</a:t>
            </a:r>
            <a:endParaRPr b="1" sz="2200"/>
          </a:p>
          <a:p>
            <a:pPr indent="0" lvl="0" marL="0" rtl="0" algn="ctr">
              <a:spcBef>
                <a:spcPts val="0"/>
              </a:spcBef>
              <a:spcAft>
                <a:spcPts val="0"/>
              </a:spcAft>
              <a:buClr>
                <a:schemeClr val="dk1"/>
              </a:buClr>
              <a:buSzPts val="1100"/>
              <a:buFont typeface="Arial"/>
              <a:buNone/>
            </a:pPr>
            <a:r>
              <a:rPr b="1" lang="en" sz="2200"/>
              <a:t>USTAR Center for Genetic Discovery</a:t>
            </a:r>
            <a:endParaRPr b="1" sz="2200"/>
          </a:p>
          <a:p>
            <a:pPr indent="0" lvl="0" marL="0" rtl="0" algn="ctr">
              <a:spcBef>
                <a:spcPts val="0"/>
              </a:spcBef>
              <a:spcAft>
                <a:spcPts val="0"/>
              </a:spcAft>
              <a:buClr>
                <a:schemeClr val="dk1"/>
              </a:buClr>
              <a:buSzPts val="1100"/>
              <a:buFont typeface="Arial"/>
              <a:buNone/>
            </a:pPr>
            <a:r>
              <a:rPr b="1" lang="en" sz="2200"/>
              <a:t>University of Utah</a:t>
            </a:r>
            <a:endParaRPr b="1" sz="2200"/>
          </a:p>
          <a:p>
            <a:pPr indent="0" lvl="0" marL="0" rtl="0" algn="ctr">
              <a:spcBef>
                <a:spcPts val="0"/>
              </a:spcBef>
              <a:spcAft>
                <a:spcPts val="0"/>
              </a:spcAft>
              <a:buClr>
                <a:schemeClr val="dk1"/>
              </a:buClr>
              <a:buSzPts val="1100"/>
              <a:buFont typeface="Arial"/>
              <a:buNone/>
            </a:pPr>
            <a:r>
              <a:rPr b="1" lang="en" sz="2200"/>
              <a:t>quinlanlab.org</a:t>
            </a:r>
            <a:endParaRPr b="1" sz="2400">
              <a:solidFill>
                <a:srgbClr val="FFFFFF"/>
              </a:solidFill>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2"/>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400">
                <a:solidFill>
                  <a:srgbClr val="000000"/>
                </a:solidFill>
              </a:rPr>
              <a:t>How many red cards do we expect in an English Premier League game?</a:t>
            </a:r>
            <a:endParaRPr b="1" sz="2400">
              <a:solidFill>
                <a:srgbClr val="000000"/>
              </a:solidFill>
            </a:endParaRPr>
          </a:p>
        </p:txBody>
      </p:sp>
      <p:grpSp>
        <p:nvGrpSpPr>
          <p:cNvPr id="204" name="Google Shape;204;p22"/>
          <p:cNvGrpSpPr/>
          <p:nvPr/>
        </p:nvGrpSpPr>
        <p:grpSpPr>
          <a:xfrm>
            <a:off x="4505875" y="1285638"/>
            <a:ext cx="4681800" cy="3044088"/>
            <a:chOff x="4505875" y="1285638"/>
            <a:chExt cx="4681800" cy="3044088"/>
          </a:xfrm>
        </p:grpSpPr>
        <p:sp>
          <p:nvSpPr>
            <p:cNvPr id="205" name="Google Shape;205;p22"/>
            <p:cNvSpPr txBox="1"/>
            <p:nvPr/>
          </p:nvSpPr>
          <p:spPr>
            <a:xfrm>
              <a:off x="4505875" y="3921725"/>
              <a:ext cx="46818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980000"/>
                  </a:solidFill>
                  <a:latin typeface="Consolas"/>
                  <a:ea typeface="Consolas"/>
                  <a:cs typeface="Consolas"/>
                  <a:sym typeface="Consolas"/>
                </a:rPr>
                <a:t># install.packages("ggplot2")</a:t>
              </a:r>
              <a:endParaRPr sz="1000">
                <a:solidFill>
                  <a:srgbClr val="980000"/>
                </a:solidFill>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library(ggplot2)</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num_rc &lt;- 0:10</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p_num_rc &lt;- </a:t>
              </a:r>
              <a:r>
                <a:rPr lang="en" sz="1000">
                  <a:solidFill>
                    <a:srgbClr val="1155CC"/>
                  </a:solidFill>
                  <a:latin typeface="Consolas"/>
                  <a:ea typeface="Consolas"/>
                  <a:cs typeface="Consolas"/>
                  <a:sym typeface="Consolas"/>
                </a:rPr>
                <a:t>dpois</a:t>
              </a:r>
              <a:r>
                <a:rPr lang="en" sz="1000">
                  <a:latin typeface="Consolas"/>
                  <a:ea typeface="Consolas"/>
                  <a:cs typeface="Consolas"/>
                  <a:sym typeface="Consolas"/>
                </a:rPr>
                <a:t>(0:10, </a:t>
              </a:r>
              <a:r>
                <a:rPr lang="en" sz="1000">
                  <a:solidFill>
                    <a:srgbClr val="1155CC"/>
                  </a:solidFill>
                  <a:latin typeface="Consolas"/>
                  <a:ea typeface="Consolas"/>
                  <a:cs typeface="Consolas"/>
                  <a:sym typeface="Consolas"/>
                </a:rPr>
                <a:t>lambda</a:t>
              </a:r>
              <a:r>
                <a:rPr lang="en" sz="1000">
                  <a:latin typeface="Consolas"/>
                  <a:ea typeface="Consolas"/>
                  <a:cs typeface="Consolas"/>
                  <a:sym typeface="Consolas"/>
                </a:rPr>
                <a:t>=0.11)</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rc_prob = data.frame(num_rc, p_num_rc)</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ggplot(</a:t>
              </a:r>
              <a:r>
                <a:rPr lang="en" sz="1000">
                  <a:solidFill>
                    <a:schemeClr val="dk1"/>
                  </a:solidFill>
                  <a:latin typeface="Consolas"/>
                  <a:ea typeface="Consolas"/>
                  <a:cs typeface="Consolas"/>
                  <a:sym typeface="Consolas"/>
                </a:rPr>
                <a:t>rc_prob</a:t>
              </a:r>
              <a:r>
                <a:rPr lang="en" sz="1000">
                  <a:latin typeface="Consolas"/>
                  <a:ea typeface="Consolas"/>
                  <a:cs typeface="Consolas"/>
                  <a:sym typeface="Consolas"/>
                </a:rPr>
                <a:t>, aes(x=as.factor(num_rc), y=p_num_rc)) +</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    geom_col()</a:t>
              </a:r>
              <a:endParaRPr sz="1000">
                <a:latin typeface="Consolas"/>
                <a:ea typeface="Consolas"/>
                <a:cs typeface="Consolas"/>
                <a:sym typeface="Consolas"/>
              </a:endParaRPr>
            </a:p>
          </p:txBody>
        </p:sp>
        <p:pic>
          <p:nvPicPr>
            <p:cNvPr id="206" name="Google Shape;206;p22"/>
            <p:cNvPicPr preferRelativeResize="0"/>
            <p:nvPr/>
          </p:nvPicPr>
          <p:blipFill>
            <a:blip r:embed="rId3">
              <a:alphaModFix/>
            </a:blip>
            <a:stretch>
              <a:fillRect/>
            </a:stretch>
          </p:blipFill>
          <p:spPr>
            <a:xfrm>
              <a:off x="4505875" y="1285638"/>
              <a:ext cx="4296775" cy="2572219"/>
            </a:xfrm>
            <a:prstGeom prst="rect">
              <a:avLst/>
            </a:prstGeom>
            <a:noFill/>
            <a:ln>
              <a:noFill/>
            </a:ln>
          </p:spPr>
        </p:pic>
      </p:grpSp>
      <p:sp>
        <p:nvSpPr>
          <p:cNvPr id="207" name="Google Shape;207;p22"/>
          <p:cNvSpPr txBox="1"/>
          <p:nvPr/>
        </p:nvSpPr>
        <p:spPr>
          <a:xfrm>
            <a:off x="0" y="4619450"/>
            <a:ext cx="3000000" cy="28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hlinkClick r:id="rId4"/>
              </a:rPr>
              <a:t>https://www.gambling.com/online-betting/strategy/8-essential-premier-league-stats-10400</a:t>
            </a:r>
            <a:endParaRPr/>
          </a:p>
        </p:txBody>
      </p:sp>
      <p:grpSp>
        <p:nvGrpSpPr>
          <p:cNvPr id="208" name="Google Shape;208;p22"/>
          <p:cNvGrpSpPr/>
          <p:nvPr/>
        </p:nvGrpSpPr>
        <p:grpSpPr>
          <a:xfrm>
            <a:off x="252125" y="860400"/>
            <a:ext cx="4290300" cy="2969000"/>
            <a:chOff x="252125" y="860400"/>
            <a:chExt cx="4290300" cy="2969000"/>
          </a:xfrm>
        </p:grpSpPr>
        <p:sp>
          <p:nvSpPr>
            <p:cNvPr id="209" name="Google Shape;209;p22"/>
            <p:cNvSpPr txBox="1"/>
            <p:nvPr/>
          </p:nvSpPr>
          <p:spPr>
            <a:xfrm>
              <a:off x="252125" y="860400"/>
              <a:ext cx="42903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200">
                <a:solidFill>
                  <a:srgbClr val="1155CC"/>
                </a:solidFill>
                <a:latin typeface="Nunito"/>
                <a:ea typeface="Nunito"/>
                <a:cs typeface="Nunito"/>
                <a:sym typeface="Nunito"/>
              </a:endParaRPr>
            </a:p>
            <a:p>
              <a:pPr indent="0" lvl="0" marL="0" rtl="0" algn="l">
                <a:spcBef>
                  <a:spcPts val="0"/>
                </a:spcBef>
                <a:spcAft>
                  <a:spcPts val="0"/>
                </a:spcAft>
                <a:buNone/>
              </a:pPr>
              <a:r>
                <a:t/>
              </a:r>
              <a:endParaRPr sz="2200">
                <a:solidFill>
                  <a:srgbClr val="1155CC"/>
                </a:solidFill>
                <a:latin typeface="Nunito"/>
                <a:ea typeface="Nunito"/>
                <a:cs typeface="Nunito"/>
                <a:sym typeface="Nunito"/>
              </a:endParaRPr>
            </a:p>
            <a:p>
              <a:pPr indent="0" lvl="0" marL="0" rtl="0" algn="l">
                <a:spcBef>
                  <a:spcPts val="0"/>
                </a:spcBef>
                <a:spcAft>
                  <a:spcPts val="0"/>
                </a:spcAft>
                <a:buNone/>
              </a:pPr>
              <a:r>
                <a:rPr lang="en" sz="2200">
                  <a:latin typeface="Nunito"/>
                  <a:ea typeface="Nunito"/>
                  <a:cs typeface="Nunito"/>
                  <a:sym typeface="Nunito"/>
                </a:rPr>
                <a:t>Average of 0.11 bookings per game in the 2018/2019 season.</a:t>
              </a:r>
              <a:endParaRPr sz="2200">
                <a:latin typeface="Nunito"/>
                <a:ea typeface="Nunito"/>
                <a:cs typeface="Nunito"/>
                <a:sym typeface="Nunito"/>
              </a:endParaRPr>
            </a:p>
          </p:txBody>
        </p:sp>
        <p:pic>
          <p:nvPicPr>
            <p:cNvPr id="210" name="Google Shape;210;p22"/>
            <p:cNvPicPr preferRelativeResize="0"/>
            <p:nvPr/>
          </p:nvPicPr>
          <p:blipFill>
            <a:blip r:embed="rId5">
              <a:alphaModFix/>
            </a:blip>
            <a:stretch>
              <a:fillRect/>
            </a:stretch>
          </p:blipFill>
          <p:spPr>
            <a:xfrm>
              <a:off x="880525" y="2486500"/>
              <a:ext cx="2537750" cy="1342900"/>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3"/>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400">
                <a:solidFill>
                  <a:schemeClr val="dk1"/>
                </a:solidFill>
              </a:rPr>
              <a:t>How many home runs do we</a:t>
            </a:r>
            <a:endParaRPr b="1" sz="2400">
              <a:solidFill>
                <a:schemeClr val="dk1"/>
              </a:solidFill>
            </a:endParaRPr>
          </a:p>
          <a:p>
            <a:pPr indent="0" lvl="0" marL="0" rtl="0" algn="ctr">
              <a:spcBef>
                <a:spcPts val="0"/>
              </a:spcBef>
              <a:spcAft>
                <a:spcPts val="0"/>
              </a:spcAft>
              <a:buClr>
                <a:schemeClr val="dk1"/>
              </a:buClr>
              <a:buSzPts val="1100"/>
              <a:buFont typeface="Arial"/>
              <a:buNone/>
            </a:pPr>
            <a:r>
              <a:rPr b="1" lang="en" sz="2400">
                <a:solidFill>
                  <a:schemeClr val="dk1"/>
                </a:solidFill>
              </a:rPr>
              <a:t>expect in a Major League Baseball game?</a:t>
            </a:r>
            <a:endParaRPr b="1" sz="2400">
              <a:solidFill>
                <a:schemeClr val="dk1"/>
              </a:solidFill>
            </a:endParaRPr>
          </a:p>
        </p:txBody>
      </p:sp>
      <p:grpSp>
        <p:nvGrpSpPr>
          <p:cNvPr id="216" name="Google Shape;216;p23"/>
          <p:cNvGrpSpPr/>
          <p:nvPr/>
        </p:nvGrpSpPr>
        <p:grpSpPr>
          <a:xfrm>
            <a:off x="4542425" y="1285638"/>
            <a:ext cx="4645200" cy="3120288"/>
            <a:chOff x="4542425" y="1285638"/>
            <a:chExt cx="4645200" cy="3120288"/>
          </a:xfrm>
        </p:grpSpPr>
        <p:sp>
          <p:nvSpPr>
            <p:cNvPr id="217" name="Google Shape;217;p23"/>
            <p:cNvSpPr txBox="1"/>
            <p:nvPr/>
          </p:nvSpPr>
          <p:spPr>
            <a:xfrm>
              <a:off x="4542425" y="3997925"/>
              <a:ext cx="46452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Consolas"/>
                  <a:ea typeface="Consolas"/>
                  <a:cs typeface="Consolas"/>
                  <a:sym typeface="Consolas"/>
                </a:rPr>
                <a:t>library(ggplot2)</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num_hr &lt;- 0:10</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p_num_hr &lt;- </a:t>
              </a:r>
              <a:r>
                <a:rPr lang="en" sz="1000">
                  <a:solidFill>
                    <a:srgbClr val="1155CC"/>
                  </a:solidFill>
                  <a:latin typeface="Consolas"/>
                  <a:ea typeface="Consolas"/>
                  <a:cs typeface="Consolas"/>
                  <a:sym typeface="Consolas"/>
                </a:rPr>
                <a:t>dpois</a:t>
              </a:r>
              <a:r>
                <a:rPr lang="en" sz="1000">
                  <a:latin typeface="Consolas"/>
                  <a:ea typeface="Consolas"/>
                  <a:cs typeface="Consolas"/>
                  <a:sym typeface="Consolas"/>
                </a:rPr>
                <a:t>(0:10, </a:t>
              </a:r>
              <a:r>
                <a:rPr lang="en" sz="1000">
                  <a:solidFill>
                    <a:srgbClr val="1155CC"/>
                  </a:solidFill>
                  <a:latin typeface="Consolas"/>
                  <a:ea typeface="Consolas"/>
                  <a:cs typeface="Consolas"/>
                  <a:sym typeface="Consolas"/>
                </a:rPr>
                <a:t>lambda</a:t>
              </a:r>
              <a:r>
                <a:rPr lang="en" sz="1000">
                  <a:latin typeface="Consolas"/>
                  <a:ea typeface="Consolas"/>
                  <a:cs typeface="Consolas"/>
                  <a:sym typeface="Consolas"/>
                </a:rPr>
                <a:t>=</a:t>
              </a:r>
              <a:r>
                <a:rPr b="1" lang="en" sz="1000">
                  <a:solidFill>
                    <a:schemeClr val="accent4"/>
                  </a:solidFill>
                  <a:latin typeface="Consolas"/>
                  <a:ea typeface="Consolas"/>
                  <a:cs typeface="Consolas"/>
                  <a:sym typeface="Consolas"/>
                </a:rPr>
                <a:t>1.26</a:t>
              </a:r>
              <a:r>
                <a:rPr lang="en" sz="1000">
                  <a:latin typeface="Consolas"/>
                  <a:ea typeface="Consolas"/>
                  <a:cs typeface="Consolas"/>
                  <a:sym typeface="Consolas"/>
                </a:rPr>
                <a:t>)</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home_run_prob = data.frame(num_hr, p_num_hr)</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ggplot(home_run_prob, aes(x=as.factor(num_hr), y=p_num_hr)) </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    + geom_col()</a:t>
              </a:r>
              <a:endParaRPr sz="1000">
                <a:latin typeface="Consolas"/>
                <a:ea typeface="Consolas"/>
                <a:cs typeface="Consolas"/>
                <a:sym typeface="Consolas"/>
              </a:endParaRPr>
            </a:p>
          </p:txBody>
        </p:sp>
        <p:pic>
          <p:nvPicPr>
            <p:cNvPr id="218" name="Google Shape;218;p23"/>
            <p:cNvPicPr preferRelativeResize="0"/>
            <p:nvPr/>
          </p:nvPicPr>
          <p:blipFill>
            <a:blip r:embed="rId3">
              <a:alphaModFix/>
            </a:blip>
            <a:stretch>
              <a:fillRect/>
            </a:stretch>
          </p:blipFill>
          <p:spPr>
            <a:xfrm>
              <a:off x="4542425" y="1285638"/>
              <a:ext cx="4296775" cy="2572219"/>
            </a:xfrm>
            <a:prstGeom prst="rect">
              <a:avLst/>
            </a:prstGeom>
            <a:noFill/>
            <a:ln>
              <a:noFill/>
            </a:ln>
          </p:spPr>
        </p:pic>
      </p:grpSp>
      <p:sp>
        <p:nvSpPr>
          <p:cNvPr id="219" name="Google Shape;219;p23"/>
          <p:cNvSpPr txBox="1"/>
          <p:nvPr/>
        </p:nvSpPr>
        <p:spPr>
          <a:xfrm>
            <a:off x="0" y="4608600"/>
            <a:ext cx="3000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hlinkClick r:id="rId4"/>
              </a:rPr>
              <a:t>https://www.boston.com/sports/mlb/2019/05/02/mlb-home-runs-strikeouts-record</a:t>
            </a:r>
            <a:endParaRPr/>
          </a:p>
        </p:txBody>
      </p:sp>
      <p:grpSp>
        <p:nvGrpSpPr>
          <p:cNvPr id="220" name="Google Shape;220;p23"/>
          <p:cNvGrpSpPr/>
          <p:nvPr/>
        </p:nvGrpSpPr>
        <p:grpSpPr>
          <a:xfrm>
            <a:off x="252125" y="708000"/>
            <a:ext cx="4290300" cy="3123600"/>
            <a:chOff x="252125" y="708000"/>
            <a:chExt cx="4290300" cy="3123600"/>
          </a:xfrm>
        </p:grpSpPr>
        <p:sp>
          <p:nvSpPr>
            <p:cNvPr id="221" name="Google Shape;221;p23"/>
            <p:cNvSpPr txBox="1"/>
            <p:nvPr/>
          </p:nvSpPr>
          <p:spPr>
            <a:xfrm>
              <a:off x="252125" y="708000"/>
              <a:ext cx="42903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200">
                <a:latin typeface="Nunito"/>
                <a:ea typeface="Nunito"/>
                <a:cs typeface="Nunito"/>
                <a:sym typeface="Nunito"/>
              </a:endParaRPr>
            </a:p>
            <a:p>
              <a:pPr indent="0" lvl="0" marL="0" rtl="0" algn="l">
                <a:spcBef>
                  <a:spcPts val="0"/>
                </a:spcBef>
                <a:spcAft>
                  <a:spcPts val="0"/>
                </a:spcAft>
                <a:buNone/>
              </a:pPr>
              <a:r>
                <a:t/>
              </a:r>
              <a:endParaRPr sz="2200">
                <a:latin typeface="Nunito"/>
                <a:ea typeface="Nunito"/>
                <a:cs typeface="Nunito"/>
                <a:sym typeface="Nunito"/>
              </a:endParaRPr>
            </a:p>
            <a:p>
              <a:pPr indent="0" lvl="0" marL="0" rtl="0" algn="l">
                <a:spcBef>
                  <a:spcPts val="0"/>
                </a:spcBef>
                <a:spcAft>
                  <a:spcPts val="0"/>
                </a:spcAft>
                <a:buNone/>
              </a:pPr>
              <a:r>
                <a:rPr lang="en" sz="2200">
                  <a:latin typeface="Nunito"/>
                  <a:ea typeface="Nunito"/>
                  <a:cs typeface="Nunito"/>
                  <a:sym typeface="Nunito"/>
                </a:rPr>
                <a:t>Average #home runs in 2017</a:t>
              </a:r>
              <a:endParaRPr sz="2200">
                <a:latin typeface="Nunito"/>
                <a:ea typeface="Nunito"/>
                <a:cs typeface="Nunito"/>
                <a:sym typeface="Nunito"/>
              </a:endParaRPr>
            </a:p>
            <a:p>
              <a:pPr indent="0" lvl="0" marL="0" rtl="0" algn="l">
                <a:spcBef>
                  <a:spcPts val="0"/>
                </a:spcBef>
                <a:spcAft>
                  <a:spcPts val="0"/>
                </a:spcAft>
                <a:buNone/>
              </a:pPr>
              <a:r>
                <a:rPr lang="en" sz="2200">
                  <a:latin typeface="Nunito"/>
                  <a:ea typeface="Nunito"/>
                  <a:cs typeface="Nunito"/>
                  <a:sym typeface="Nunito"/>
                </a:rPr>
                <a:t>was 1.26 (a record).</a:t>
              </a:r>
              <a:endParaRPr sz="2200">
                <a:latin typeface="Nunito"/>
                <a:ea typeface="Nunito"/>
                <a:cs typeface="Nunito"/>
                <a:sym typeface="Nunito"/>
              </a:endParaRPr>
            </a:p>
          </p:txBody>
        </p:sp>
        <p:pic>
          <p:nvPicPr>
            <p:cNvPr id="222" name="Google Shape;222;p23"/>
            <p:cNvPicPr preferRelativeResize="0"/>
            <p:nvPr/>
          </p:nvPicPr>
          <p:blipFill>
            <a:blip r:embed="rId5">
              <a:alphaModFix/>
            </a:blip>
            <a:stretch>
              <a:fillRect/>
            </a:stretch>
          </p:blipFill>
          <p:spPr>
            <a:xfrm>
              <a:off x="813725" y="2313675"/>
              <a:ext cx="2702650" cy="1517925"/>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4"/>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Luria-Delbruck experiment</a:t>
            </a:r>
            <a:endParaRPr b="1" sz="3200"/>
          </a:p>
        </p:txBody>
      </p:sp>
      <p:pic>
        <p:nvPicPr>
          <p:cNvPr id="228" name="Google Shape;228;p24"/>
          <p:cNvPicPr preferRelativeResize="0"/>
          <p:nvPr/>
        </p:nvPicPr>
        <p:blipFill>
          <a:blip r:embed="rId3">
            <a:alphaModFix/>
          </a:blip>
          <a:stretch>
            <a:fillRect/>
          </a:stretch>
        </p:blipFill>
        <p:spPr>
          <a:xfrm>
            <a:off x="1735351" y="1414250"/>
            <a:ext cx="5673299" cy="2607603"/>
          </a:xfrm>
          <a:prstGeom prst="rect">
            <a:avLst/>
          </a:prstGeom>
          <a:noFill/>
          <a:ln>
            <a:noFill/>
          </a:ln>
        </p:spPr>
      </p:pic>
      <p:sp>
        <p:nvSpPr>
          <p:cNvPr id="229" name="Google Shape;229;p24"/>
          <p:cNvSpPr txBox="1"/>
          <p:nvPr/>
        </p:nvSpPr>
        <p:spPr>
          <a:xfrm>
            <a:off x="69600" y="534800"/>
            <a:ext cx="8873700" cy="47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Nunito"/>
                <a:ea typeface="Nunito"/>
                <a:cs typeface="Nunito"/>
                <a:sym typeface="Nunito"/>
              </a:rPr>
              <a:t>How do phage-resistant bacteria colonies arise?</a:t>
            </a:r>
            <a:endParaRPr sz="1800">
              <a:latin typeface="Nunito"/>
              <a:ea typeface="Nunito"/>
              <a:cs typeface="Nunito"/>
              <a:sym typeface="Nunito"/>
            </a:endParaRPr>
          </a:p>
          <a:p>
            <a:pPr indent="0" lvl="0" marL="0" rtl="0" algn="ctr">
              <a:spcBef>
                <a:spcPts val="0"/>
              </a:spcBef>
              <a:spcAft>
                <a:spcPts val="0"/>
              </a:spcAft>
              <a:buNone/>
            </a:pPr>
            <a:r>
              <a:rPr lang="en" sz="1800">
                <a:latin typeface="Nunito"/>
                <a:ea typeface="Nunito"/>
                <a:cs typeface="Nunito"/>
                <a:sym typeface="Nunito"/>
              </a:rPr>
              <a:t>Do resistant mutations arise under pressure from phage or did they prexist?</a:t>
            </a:r>
            <a:endParaRPr sz="1800">
              <a:latin typeface="Nunito"/>
              <a:ea typeface="Nunito"/>
              <a:cs typeface="Nunito"/>
              <a:sym typeface="Nunito"/>
            </a:endParaRPr>
          </a:p>
        </p:txBody>
      </p:sp>
      <p:sp>
        <p:nvSpPr>
          <p:cNvPr id="230" name="Google Shape;230;p24"/>
          <p:cNvSpPr txBox="1"/>
          <p:nvPr/>
        </p:nvSpPr>
        <p:spPr>
          <a:xfrm>
            <a:off x="502350" y="4221375"/>
            <a:ext cx="8004600" cy="70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highlight>
                  <a:srgbClr val="FFFFFF"/>
                </a:highlight>
                <a:latin typeface="Nunito"/>
                <a:ea typeface="Nunito"/>
                <a:cs typeface="Nunito"/>
                <a:sym typeface="Nunito"/>
              </a:rPr>
              <a:t>In other words, </a:t>
            </a:r>
            <a:r>
              <a:rPr b="1" lang="en">
                <a:highlight>
                  <a:srgbClr val="FFFFFF"/>
                </a:highlight>
                <a:latin typeface="Nunito"/>
                <a:ea typeface="Nunito"/>
                <a:cs typeface="Nunito"/>
                <a:sym typeface="Nunito"/>
              </a:rPr>
              <a:t>genetic </a:t>
            </a:r>
            <a:r>
              <a:rPr b="1" i="1" lang="en">
                <a:highlight>
                  <a:srgbClr val="FFFFFF"/>
                </a:highlight>
                <a:uFill>
                  <a:noFill/>
                </a:uFill>
                <a:latin typeface="Nunito"/>
                <a:ea typeface="Nunito"/>
                <a:cs typeface="Nunito"/>
                <a:sym typeface="Nunito"/>
                <a:hlinkClick r:id="rId4"/>
              </a:rPr>
              <a:t>mutations</a:t>
            </a:r>
            <a:r>
              <a:rPr b="1" i="1" lang="en">
                <a:highlight>
                  <a:srgbClr val="FFFFFF"/>
                </a:highlight>
                <a:latin typeface="Nunito"/>
                <a:ea typeface="Nunito"/>
                <a:cs typeface="Nunito"/>
                <a:sym typeface="Nunito"/>
              </a:rPr>
              <a:t> arise in the absence</a:t>
            </a:r>
            <a:r>
              <a:rPr b="1" lang="en">
                <a:highlight>
                  <a:srgbClr val="FFFFFF"/>
                </a:highlight>
                <a:latin typeface="Nunito"/>
                <a:ea typeface="Nunito"/>
                <a:cs typeface="Nunito"/>
                <a:sym typeface="Nunito"/>
              </a:rPr>
              <a:t> of </a:t>
            </a:r>
            <a:r>
              <a:rPr b="1" lang="en">
                <a:highlight>
                  <a:srgbClr val="FFFFFF"/>
                </a:highlight>
                <a:uFill>
                  <a:noFill/>
                </a:uFill>
                <a:latin typeface="Nunito"/>
                <a:ea typeface="Nunito"/>
                <a:cs typeface="Nunito"/>
                <a:sym typeface="Nunito"/>
                <a:hlinkClick r:id="rId5"/>
              </a:rPr>
              <a:t>selection</a:t>
            </a:r>
            <a:r>
              <a:rPr b="1" lang="en">
                <a:highlight>
                  <a:srgbClr val="FFFFFF"/>
                </a:highlight>
                <a:latin typeface="Nunito"/>
                <a:ea typeface="Nunito"/>
                <a:cs typeface="Nunito"/>
                <a:sym typeface="Nunito"/>
              </a:rPr>
              <a:t>, rather than being </a:t>
            </a:r>
            <a:r>
              <a:rPr b="1" i="1" lang="en">
                <a:highlight>
                  <a:srgbClr val="FFFFFF"/>
                </a:highlight>
                <a:latin typeface="Nunito"/>
                <a:ea typeface="Nunito"/>
                <a:cs typeface="Nunito"/>
                <a:sym typeface="Nunito"/>
              </a:rPr>
              <a:t>acquired </a:t>
            </a:r>
            <a:r>
              <a:rPr b="1" lang="en">
                <a:highlight>
                  <a:srgbClr val="FFFFFF"/>
                </a:highlight>
                <a:latin typeface="Nunito"/>
                <a:ea typeface="Nunito"/>
                <a:cs typeface="Nunito"/>
                <a:sym typeface="Nunito"/>
              </a:rPr>
              <a:t>in response to selection.</a:t>
            </a:r>
            <a:endParaRPr b="1">
              <a:latin typeface="Nunito"/>
              <a:ea typeface="Nunito"/>
              <a:cs typeface="Nunito"/>
              <a:sym typeface="Nunito"/>
            </a:endParaRPr>
          </a:p>
        </p:txBody>
      </p:sp>
      <p:sp>
        <p:nvSpPr>
          <p:cNvPr id="231" name="Google Shape;231;p24"/>
          <p:cNvSpPr txBox="1"/>
          <p:nvPr/>
        </p:nvSpPr>
        <p:spPr>
          <a:xfrm>
            <a:off x="0" y="4852350"/>
            <a:ext cx="4598100" cy="12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u="sng">
                <a:solidFill>
                  <a:schemeClr val="hlink"/>
                </a:solidFill>
                <a:hlinkClick r:id="rId6"/>
              </a:rPr>
              <a:t>https://en.wikipedia.org/wiki/Luria%E2%80%93Delbr%C3%BCck_experiment</a:t>
            </a:r>
            <a:endParaRPr sz="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5"/>
          <p:cNvSpPr txBox="1"/>
          <p:nvPr>
            <p:ph type="title"/>
          </p:nvPr>
        </p:nvSpPr>
        <p:spPr>
          <a:xfrm>
            <a:off x="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000000"/>
                </a:solidFill>
              </a:rPr>
              <a:t>Mutations at autosomal nucleotide sites are roughly 10</a:t>
            </a:r>
            <a:r>
              <a:rPr baseline="30000" lang="en" sz="2200">
                <a:solidFill>
                  <a:srgbClr val="000000"/>
                </a:solidFill>
              </a:rPr>
              <a:t>−9</a:t>
            </a:r>
            <a:r>
              <a:rPr lang="en" sz="2200">
                <a:solidFill>
                  <a:srgbClr val="000000"/>
                </a:solidFill>
              </a:rPr>
              <a:t> per year. </a:t>
            </a:r>
            <a:endParaRPr sz="2200">
              <a:solidFill>
                <a:srgbClr val="000000"/>
              </a:solidFill>
            </a:endParaRPr>
          </a:p>
          <a:p>
            <a:pPr indent="0" lvl="0" marL="0" rtl="0" algn="ctr">
              <a:spcBef>
                <a:spcPts val="0"/>
              </a:spcBef>
              <a:spcAft>
                <a:spcPts val="0"/>
              </a:spcAft>
              <a:buNone/>
            </a:pPr>
            <a:r>
              <a:t/>
            </a:r>
            <a:endParaRPr sz="2200">
              <a:solidFill>
                <a:srgbClr val="000000"/>
              </a:solidFill>
            </a:endParaRPr>
          </a:p>
          <a:p>
            <a:pPr indent="0" lvl="0" marL="0" rtl="0" algn="ctr">
              <a:spcBef>
                <a:spcPts val="0"/>
              </a:spcBef>
              <a:spcAft>
                <a:spcPts val="0"/>
              </a:spcAft>
              <a:buNone/>
            </a:pPr>
            <a:r>
              <a:rPr lang="en" sz="2200">
                <a:solidFill>
                  <a:srgbClr val="000000"/>
                </a:solidFill>
              </a:rPr>
              <a:t>Consider a position in your genome. If you could trace its ancestry back across the last 10</a:t>
            </a:r>
            <a:r>
              <a:rPr baseline="30000" lang="en" sz="2200">
                <a:solidFill>
                  <a:srgbClr val="000000"/>
                </a:solidFill>
              </a:rPr>
              <a:t>9</a:t>
            </a:r>
            <a:r>
              <a:rPr lang="en" sz="2200">
                <a:solidFill>
                  <a:srgbClr val="000000"/>
                </a:solidFill>
              </a:rPr>
              <a:t> years, </a:t>
            </a:r>
            <a:r>
              <a:rPr b="1" lang="en" sz="2200">
                <a:solidFill>
                  <a:srgbClr val="000000"/>
                </a:solidFill>
              </a:rPr>
              <a:t>what is the probability that you would find no mutations? </a:t>
            </a:r>
            <a:endParaRPr b="1" sz="2200">
              <a:solidFill>
                <a:srgbClr val="000000"/>
              </a:solidFill>
            </a:endParaRPr>
          </a:p>
          <a:p>
            <a:pPr indent="0" lvl="0" marL="0" rtl="0" algn="ctr">
              <a:spcBef>
                <a:spcPts val="0"/>
              </a:spcBef>
              <a:spcAft>
                <a:spcPts val="0"/>
              </a:spcAft>
              <a:buNone/>
            </a:pPr>
            <a:r>
              <a:t/>
            </a:r>
            <a:endParaRPr sz="2200">
              <a:solidFill>
                <a:srgbClr val="000000"/>
              </a:solidFill>
            </a:endParaRPr>
          </a:p>
          <a:p>
            <a:pPr indent="0" lvl="0" marL="0" rtl="0" algn="ctr">
              <a:spcBef>
                <a:spcPts val="0"/>
              </a:spcBef>
              <a:spcAft>
                <a:spcPts val="0"/>
              </a:spcAft>
              <a:buNone/>
            </a:pPr>
            <a:r>
              <a:rPr lang="en" sz="2200">
                <a:solidFill>
                  <a:srgbClr val="000000"/>
                </a:solidFill>
              </a:rPr>
              <a:t>The expected number of mutations is </a:t>
            </a:r>
            <a:r>
              <a:rPr lang="en" sz="2200">
                <a:solidFill>
                  <a:srgbClr val="1155CC"/>
                </a:solidFill>
              </a:rPr>
              <a:t>λ = </a:t>
            </a:r>
            <a:r>
              <a:rPr i="1" lang="en" sz="2200">
                <a:solidFill>
                  <a:srgbClr val="1155CC"/>
                </a:solidFill>
              </a:rPr>
              <a:t>ut</a:t>
            </a:r>
            <a:r>
              <a:rPr lang="en" sz="2200">
                <a:solidFill>
                  <a:srgbClr val="000000"/>
                </a:solidFill>
              </a:rPr>
              <a:t>, where </a:t>
            </a:r>
            <a:r>
              <a:rPr i="1" lang="en" sz="2200">
                <a:solidFill>
                  <a:srgbClr val="1155CC"/>
                </a:solidFill>
              </a:rPr>
              <a:t>u</a:t>
            </a:r>
            <a:r>
              <a:rPr lang="en" sz="2200">
                <a:solidFill>
                  <a:srgbClr val="000000"/>
                </a:solidFill>
              </a:rPr>
              <a:t> = 10</a:t>
            </a:r>
            <a:r>
              <a:rPr baseline="30000" lang="en" sz="2200">
                <a:solidFill>
                  <a:srgbClr val="000000"/>
                </a:solidFill>
              </a:rPr>
              <a:t>−9</a:t>
            </a:r>
            <a:r>
              <a:rPr lang="en" sz="2200">
                <a:solidFill>
                  <a:srgbClr val="000000"/>
                </a:solidFill>
              </a:rPr>
              <a:t> and </a:t>
            </a:r>
            <a:r>
              <a:rPr i="1" lang="en" sz="2200">
                <a:solidFill>
                  <a:srgbClr val="1155CC"/>
                </a:solidFill>
              </a:rPr>
              <a:t>t</a:t>
            </a:r>
            <a:r>
              <a:rPr lang="en" sz="2200">
                <a:solidFill>
                  <a:srgbClr val="000000"/>
                </a:solidFill>
              </a:rPr>
              <a:t> = 10</a:t>
            </a:r>
            <a:r>
              <a:rPr baseline="30000" lang="en" sz="2200">
                <a:solidFill>
                  <a:srgbClr val="000000"/>
                </a:solidFill>
              </a:rPr>
              <a:t>9</a:t>
            </a:r>
            <a:r>
              <a:rPr lang="en" sz="2200">
                <a:solidFill>
                  <a:srgbClr val="000000"/>
                </a:solidFill>
              </a:rPr>
              <a:t>. Thus, </a:t>
            </a:r>
            <a:r>
              <a:rPr lang="en" sz="2200">
                <a:solidFill>
                  <a:srgbClr val="1155CC"/>
                </a:solidFill>
              </a:rPr>
              <a:t>λ</a:t>
            </a:r>
            <a:r>
              <a:rPr lang="en" sz="2200">
                <a:solidFill>
                  <a:srgbClr val="000000"/>
                </a:solidFill>
              </a:rPr>
              <a:t> = 1. The probability of no mutations at the site you chose is:</a:t>
            </a:r>
            <a:endParaRPr sz="2200">
              <a:solidFill>
                <a:srgbClr val="000000"/>
              </a:solidFill>
            </a:endParaRPr>
          </a:p>
          <a:p>
            <a:pPr indent="0" lvl="0" marL="0" rtl="0" algn="ctr">
              <a:spcBef>
                <a:spcPts val="0"/>
              </a:spcBef>
              <a:spcAft>
                <a:spcPts val="0"/>
              </a:spcAft>
              <a:buNone/>
            </a:pPr>
            <a:r>
              <a:t/>
            </a:r>
            <a:endParaRPr sz="2200">
              <a:solidFill>
                <a:srgbClr val="000000"/>
              </a:solidFill>
            </a:endParaRPr>
          </a:p>
          <a:p>
            <a:pPr indent="0" lvl="0" marL="0" rtl="0" algn="ctr">
              <a:spcBef>
                <a:spcPts val="0"/>
              </a:spcBef>
              <a:spcAft>
                <a:spcPts val="0"/>
              </a:spcAft>
              <a:buNone/>
            </a:pPr>
            <a:r>
              <a:t/>
            </a:r>
            <a:endParaRPr sz="2200">
              <a:solidFill>
                <a:srgbClr val="000000"/>
              </a:solidFill>
            </a:endParaRPr>
          </a:p>
        </p:txBody>
      </p:sp>
      <p:sp>
        <p:nvSpPr>
          <p:cNvPr id="237" name="Google Shape;237;p25"/>
          <p:cNvSpPr txBox="1"/>
          <p:nvPr/>
        </p:nvSpPr>
        <p:spPr>
          <a:xfrm>
            <a:off x="2324350" y="4105350"/>
            <a:ext cx="4647600" cy="9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Nunito"/>
                <a:ea typeface="Nunito"/>
                <a:cs typeface="Nunito"/>
                <a:sym typeface="Nunito"/>
              </a:rPr>
              <a:t>What about the probability of one or more mutations?</a:t>
            </a:r>
            <a:endParaRPr/>
          </a:p>
        </p:txBody>
      </p:sp>
      <p:grpSp>
        <p:nvGrpSpPr>
          <p:cNvPr id="238" name="Google Shape;238;p25"/>
          <p:cNvGrpSpPr/>
          <p:nvPr/>
        </p:nvGrpSpPr>
        <p:grpSpPr>
          <a:xfrm>
            <a:off x="536227" y="2901425"/>
            <a:ext cx="7211098" cy="1002577"/>
            <a:chOff x="536227" y="2901425"/>
            <a:chExt cx="7211098" cy="1002577"/>
          </a:xfrm>
        </p:grpSpPr>
        <p:sp>
          <p:nvSpPr>
            <p:cNvPr id="239" name="Google Shape;239;p25"/>
            <p:cNvSpPr txBox="1"/>
            <p:nvPr/>
          </p:nvSpPr>
          <p:spPr>
            <a:xfrm>
              <a:off x="4666625" y="2901425"/>
              <a:ext cx="3080700" cy="6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155CC"/>
                  </a:solidFill>
                  <a:latin typeface="Consolas"/>
                  <a:ea typeface="Consolas"/>
                  <a:cs typeface="Consolas"/>
                  <a:sym typeface="Consolas"/>
                </a:rPr>
                <a:t>1^0 * exp(-1) / factorial(0)</a:t>
              </a:r>
              <a:endParaRPr>
                <a:solidFill>
                  <a:srgbClr val="1155CC"/>
                </a:solidFill>
                <a:latin typeface="Consolas"/>
                <a:ea typeface="Consolas"/>
                <a:cs typeface="Consolas"/>
                <a:sym typeface="Consolas"/>
              </a:endParaRPr>
            </a:p>
            <a:p>
              <a:pPr indent="0" lvl="0" marL="0" rtl="0" algn="l">
                <a:spcBef>
                  <a:spcPts val="0"/>
                </a:spcBef>
                <a:spcAft>
                  <a:spcPts val="0"/>
                </a:spcAft>
                <a:buNone/>
              </a:pPr>
              <a:r>
                <a:rPr lang="en">
                  <a:solidFill>
                    <a:srgbClr val="1155CC"/>
                  </a:solidFill>
                  <a:latin typeface="Consolas"/>
                  <a:ea typeface="Consolas"/>
                  <a:cs typeface="Consolas"/>
                  <a:sym typeface="Consolas"/>
                </a:rPr>
                <a:t>[1] 0.3678794</a:t>
              </a:r>
              <a:endParaRPr>
                <a:solidFill>
                  <a:srgbClr val="1155CC"/>
                </a:solidFill>
                <a:latin typeface="Consolas"/>
                <a:ea typeface="Consolas"/>
                <a:cs typeface="Consolas"/>
                <a:sym typeface="Consolas"/>
              </a:endParaRPr>
            </a:p>
            <a:p>
              <a:pPr indent="0" lvl="0" marL="0" rtl="0" algn="l">
                <a:spcBef>
                  <a:spcPts val="0"/>
                </a:spcBef>
                <a:spcAft>
                  <a:spcPts val="0"/>
                </a:spcAft>
                <a:buNone/>
              </a:pPr>
              <a:r>
                <a:t/>
              </a:r>
              <a:endParaRPr>
                <a:solidFill>
                  <a:srgbClr val="1155CC"/>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1155CC"/>
                  </a:solidFill>
                  <a:latin typeface="Consolas"/>
                  <a:ea typeface="Consolas"/>
                  <a:cs typeface="Consolas"/>
                  <a:sym typeface="Consolas"/>
                </a:rPr>
                <a:t>dpois(x=0,lambda=1)</a:t>
              </a:r>
              <a:endParaRPr>
                <a:solidFill>
                  <a:srgbClr val="1155CC"/>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rgbClr val="1155CC"/>
                  </a:solidFill>
                  <a:latin typeface="Consolas"/>
                  <a:ea typeface="Consolas"/>
                  <a:cs typeface="Consolas"/>
                  <a:sym typeface="Consolas"/>
                </a:rPr>
                <a:t>[1] 0.3678794</a:t>
              </a:r>
              <a:endParaRPr>
                <a:solidFill>
                  <a:srgbClr val="1155CC"/>
                </a:solidFill>
                <a:latin typeface="Consolas"/>
                <a:ea typeface="Consolas"/>
                <a:cs typeface="Consolas"/>
                <a:sym typeface="Consolas"/>
              </a:endParaRPr>
            </a:p>
            <a:p>
              <a:pPr indent="0" lvl="0" marL="0" rtl="0" algn="l">
                <a:spcBef>
                  <a:spcPts val="0"/>
                </a:spcBef>
                <a:spcAft>
                  <a:spcPts val="0"/>
                </a:spcAft>
                <a:buNone/>
              </a:pPr>
              <a:r>
                <a:t/>
              </a:r>
              <a:endParaRPr>
                <a:solidFill>
                  <a:srgbClr val="1155CC"/>
                </a:solidFill>
                <a:latin typeface="Consolas"/>
                <a:ea typeface="Consolas"/>
                <a:cs typeface="Consolas"/>
                <a:sym typeface="Consolas"/>
              </a:endParaRPr>
            </a:p>
          </p:txBody>
        </p:sp>
        <p:pic>
          <p:nvPicPr>
            <p:cNvPr id="240" name="Google Shape;240;p25"/>
            <p:cNvPicPr preferRelativeResize="0"/>
            <p:nvPr/>
          </p:nvPicPr>
          <p:blipFill>
            <a:blip r:embed="rId3">
              <a:alphaModFix/>
            </a:blip>
            <a:stretch>
              <a:fillRect/>
            </a:stretch>
          </p:blipFill>
          <p:spPr>
            <a:xfrm>
              <a:off x="536227" y="3172152"/>
              <a:ext cx="3421300" cy="731850"/>
            </a:xfrm>
            <a:prstGeom prst="rect">
              <a:avLst/>
            </a:prstGeom>
            <a:noFill/>
            <a:ln>
              <a:noFill/>
            </a:ln>
          </p:spPr>
        </p:pic>
      </p:grpSp>
      <p:sp>
        <p:nvSpPr>
          <p:cNvPr id="241" name="Google Shape;241;p25"/>
          <p:cNvSpPr txBox="1"/>
          <p:nvPr/>
        </p:nvSpPr>
        <p:spPr>
          <a:xfrm>
            <a:off x="6280875" y="4745700"/>
            <a:ext cx="2787000" cy="474000"/>
          </a:xfrm>
          <a:prstGeom prst="rect">
            <a:avLst/>
          </a:prstGeom>
          <a:noFill/>
          <a:ln>
            <a:noFill/>
          </a:ln>
        </p:spPr>
        <p:txBody>
          <a:bodyPr anchorCtr="0" anchor="t" bIns="91425" lIns="91425" spcFirstLastPara="1" rIns="91425" wrap="square" tIns="91425">
            <a:noAutofit/>
          </a:bodyPr>
          <a:lstStyle/>
          <a:p>
            <a:pPr indent="0" lvl="0" marL="457200" rtl="0" algn="r">
              <a:spcBef>
                <a:spcPts val="0"/>
              </a:spcBef>
              <a:spcAft>
                <a:spcPts val="0"/>
              </a:spcAft>
              <a:buNone/>
            </a:pPr>
            <a:r>
              <a:rPr lang="en">
                <a:latin typeface="Nunito"/>
                <a:ea typeface="Nunito"/>
                <a:cs typeface="Nunito"/>
                <a:sym typeface="Nunito"/>
              </a:rPr>
              <a:t>Alan Rogers</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Slides: </a:t>
            </a:r>
            <a:r>
              <a:rPr lang="en" u="sng">
                <a:solidFill>
                  <a:schemeClr val="hlink"/>
                </a:solidFill>
                <a:hlinkClick r:id="rId3"/>
              </a:rPr>
              <a:t>https://docs.google.com/presentation/d/1T2KTEdk1h18oxic728BqI4UvW6P0OZyvP7VUZKXsM8E/edit</a:t>
            </a:r>
            <a:endParaRPr/>
          </a:p>
          <a:p>
            <a:pPr indent="0" lvl="0" marL="0" rtl="0" algn="l">
              <a:spcBef>
                <a:spcPts val="1600"/>
              </a:spcBef>
              <a:spcAft>
                <a:spcPts val="0"/>
              </a:spcAft>
              <a:buNone/>
            </a:pPr>
            <a:r>
              <a:rPr lang="en"/>
              <a:t>Video: </a:t>
            </a:r>
            <a:endParaRPr/>
          </a:p>
          <a:p>
            <a:pPr indent="0" lvl="0" marL="0" rtl="0" algn="l">
              <a:spcBef>
                <a:spcPts val="1600"/>
              </a:spcBef>
              <a:spcAft>
                <a:spcPts val="1600"/>
              </a:spcAft>
              <a:buNone/>
            </a:pPr>
            <a:r>
              <a:rPr lang="en"/>
              <a:t>https://youtu.be/4G4mvSWvwWo</a:t>
            </a:r>
            <a:endParaRPr/>
          </a:p>
        </p:txBody>
      </p:sp>
      <p:sp>
        <p:nvSpPr>
          <p:cNvPr id="247" name="Google Shape;247;p26"/>
          <p:cNvSpPr txBox="1"/>
          <p:nvPr>
            <p:ph type="title"/>
          </p:nvPr>
        </p:nvSpPr>
        <p:spPr>
          <a:xfrm>
            <a:off x="69600" y="23775"/>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intro to ggplot2</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7"/>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rgbClr val="1155CC"/>
                </a:solidFill>
              </a:rPr>
              <a:t>How many coding, de novo mutations do we expect per exome?</a:t>
            </a:r>
            <a:endParaRPr b="1" sz="2200">
              <a:solidFill>
                <a:srgbClr val="1155CC"/>
              </a:solidFill>
            </a:endParaRPr>
          </a:p>
          <a:p>
            <a:pPr indent="0" lvl="0" marL="0" rtl="0" algn="ctr">
              <a:spcBef>
                <a:spcPts val="0"/>
              </a:spcBef>
              <a:spcAft>
                <a:spcPts val="0"/>
              </a:spcAft>
              <a:buNone/>
            </a:pPr>
            <a:r>
              <a:t/>
            </a:r>
            <a:endParaRPr b="1" sz="3200"/>
          </a:p>
        </p:txBody>
      </p:sp>
      <p:grpSp>
        <p:nvGrpSpPr>
          <p:cNvPr id="253" name="Google Shape;253;p27"/>
          <p:cNvGrpSpPr/>
          <p:nvPr/>
        </p:nvGrpSpPr>
        <p:grpSpPr>
          <a:xfrm>
            <a:off x="252125" y="733638"/>
            <a:ext cx="4351725" cy="3405838"/>
            <a:chOff x="252125" y="733638"/>
            <a:chExt cx="4351725" cy="3405838"/>
          </a:xfrm>
        </p:grpSpPr>
        <p:sp>
          <p:nvSpPr>
            <p:cNvPr id="254" name="Google Shape;254;p27"/>
            <p:cNvSpPr txBox="1"/>
            <p:nvPr/>
          </p:nvSpPr>
          <p:spPr>
            <a:xfrm>
              <a:off x="252125" y="798500"/>
              <a:ext cx="42903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200">
                <a:latin typeface="Nunito"/>
                <a:ea typeface="Nunito"/>
                <a:cs typeface="Nunito"/>
                <a:sym typeface="Nunito"/>
              </a:endParaRPr>
            </a:p>
            <a:p>
              <a:pPr indent="0" lvl="0" marL="0" rtl="0" algn="l">
                <a:spcBef>
                  <a:spcPts val="0"/>
                </a:spcBef>
                <a:spcAft>
                  <a:spcPts val="0"/>
                </a:spcAft>
                <a:buNone/>
              </a:pPr>
              <a:r>
                <a:t/>
              </a:r>
              <a:endParaRPr sz="2200">
                <a:latin typeface="Nunito"/>
                <a:ea typeface="Nunito"/>
                <a:cs typeface="Nunito"/>
                <a:sym typeface="Nunito"/>
              </a:endParaRPr>
            </a:p>
          </p:txBody>
        </p:sp>
        <p:grpSp>
          <p:nvGrpSpPr>
            <p:cNvPr id="255" name="Google Shape;255;p27"/>
            <p:cNvGrpSpPr/>
            <p:nvPr/>
          </p:nvGrpSpPr>
          <p:grpSpPr>
            <a:xfrm>
              <a:off x="279925" y="733638"/>
              <a:ext cx="2028300" cy="3405838"/>
              <a:chOff x="127525" y="1786138"/>
              <a:chExt cx="2028300" cy="3405838"/>
            </a:xfrm>
          </p:grpSpPr>
          <p:pic>
            <p:nvPicPr>
              <p:cNvPr id="256" name="Google Shape;256;p27"/>
              <p:cNvPicPr preferRelativeResize="0"/>
              <p:nvPr/>
            </p:nvPicPr>
            <p:blipFill rotWithShape="1">
              <a:blip r:embed="rId3">
                <a:alphaModFix/>
              </a:blip>
              <a:srcRect b="13374" l="57970" r="23235" t="0"/>
              <a:stretch/>
            </p:blipFill>
            <p:spPr>
              <a:xfrm>
                <a:off x="346125" y="2545600"/>
                <a:ext cx="1257024" cy="2204349"/>
              </a:xfrm>
              <a:prstGeom prst="rect">
                <a:avLst/>
              </a:prstGeom>
              <a:noFill/>
              <a:ln>
                <a:noFill/>
              </a:ln>
            </p:spPr>
          </p:pic>
          <p:sp>
            <p:nvSpPr>
              <p:cNvPr id="257" name="Google Shape;257;p27"/>
              <p:cNvSpPr txBox="1"/>
              <p:nvPr/>
            </p:nvSpPr>
            <p:spPr>
              <a:xfrm>
                <a:off x="127525" y="4681975"/>
                <a:ext cx="2028300" cy="51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u="sng">
                    <a:solidFill>
                      <a:schemeClr val="hlink"/>
                    </a:solidFill>
                    <a:hlinkClick r:id="rId4"/>
                  </a:rPr>
                  <a:t>biorxiv.org/content/10.1101/552117v2.full</a:t>
                </a:r>
                <a:endParaRPr sz="800"/>
              </a:p>
            </p:txBody>
          </p:sp>
          <p:sp>
            <p:nvSpPr>
              <p:cNvPr id="258" name="Google Shape;258;p27"/>
              <p:cNvSpPr txBox="1"/>
              <p:nvPr/>
            </p:nvSpPr>
            <p:spPr>
              <a:xfrm>
                <a:off x="127525" y="1786138"/>
                <a:ext cx="2028300" cy="40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70.1 de novo </a:t>
                </a:r>
                <a:endParaRPr>
                  <a:latin typeface="Nunito"/>
                  <a:ea typeface="Nunito"/>
                  <a:cs typeface="Nunito"/>
                  <a:sym typeface="Nunito"/>
                </a:endParaRPr>
              </a:p>
              <a:p>
                <a:pPr indent="0" lvl="0" marL="0" rtl="0" algn="ctr">
                  <a:spcBef>
                    <a:spcPts val="0"/>
                  </a:spcBef>
                  <a:spcAft>
                    <a:spcPts val="0"/>
                  </a:spcAft>
                  <a:buNone/>
                </a:pPr>
                <a:r>
                  <a:rPr lang="en">
                    <a:latin typeface="Nunito"/>
                    <a:ea typeface="Nunito"/>
                    <a:cs typeface="Nunito"/>
                    <a:sym typeface="Nunito"/>
                  </a:rPr>
                  <a:t>mutations / offspring</a:t>
                </a:r>
                <a:endParaRPr>
                  <a:latin typeface="Nunito"/>
                  <a:ea typeface="Nunito"/>
                  <a:cs typeface="Nunito"/>
                  <a:sym typeface="Nunito"/>
                </a:endParaRPr>
              </a:p>
              <a:p>
                <a:pPr indent="0" lvl="0" marL="0" rtl="0" algn="ctr">
                  <a:spcBef>
                    <a:spcPts val="0"/>
                  </a:spcBef>
                  <a:spcAft>
                    <a:spcPts val="0"/>
                  </a:spcAft>
                  <a:buNone/>
                </a:pPr>
                <a:r>
                  <a:rPr lang="en">
                    <a:latin typeface="Nunito"/>
                    <a:ea typeface="Nunito"/>
                    <a:cs typeface="Nunito"/>
                    <a:sym typeface="Nunito"/>
                  </a:rPr>
                  <a:t>genome-wide</a:t>
                </a:r>
                <a:endParaRPr>
                  <a:latin typeface="Nunito"/>
                  <a:ea typeface="Nunito"/>
                  <a:cs typeface="Nunito"/>
                  <a:sym typeface="Nunito"/>
                </a:endParaRPr>
              </a:p>
            </p:txBody>
          </p:sp>
        </p:grpSp>
        <p:sp>
          <p:nvSpPr>
            <p:cNvPr id="259" name="Google Shape;259;p27"/>
            <p:cNvSpPr txBox="1"/>
            <p:nvPr/>
          </p:nvSpPr>
          <p:spPr>
            <a:xfrm>
              <a:off x="1432550" y="2078088"/>
              <a:ext cx="2028300" cy="40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X 0.02</a:t>
              </a:r>
              <a:endParaRPr>
                <a:latin typeface="Nunito"/>
                <a:ea typeface="Nunito"/>
                <a:cs typeface="Nunito"/>
                <a:sym typeface="Nunito"/>
              </a:endParaRPr>
            </a:p>
            <a:p>
              <a:pPr indent="0" lvl="0" marL="0" rtl="0" algn="ctr">
                <a:spcBef>
                  <a:spcPts val="0"/>
                </a:spcBef>
                <a:spcAft>
                  <a:spcPts val="0"/>
                </a:spcAft>
                <a:buNone/>
              </a:pPr>
              <a:r>
                <a:rPr lang="en">
                  <a:latin typeface="Nunito"/>
                  <a:ea typeface="Nunito"/>
                  <a:cs typeface="Nunito"/>
                  <a:sym typeface="Nunito"/>
                </a:rPr>
                <a:t>(exome is ~2% of genome)</a:t>
              </a:r>
              <a:endParaRPr>
                <a:latin typeface="Nunito"/>
                <a:ea typeface="Nunito"/>
                <a:cs typeface="Nunito"/>
                <a:sym typeface="Nunito"/>
              </a:endParaRPr>
            </a:p>
          </p:txBody>
        </p:sp>
        <p:sp>
          <p:nvSpPr>
            <p:cNvPr id="260" name="Google Shape;260;p27"/>
            <p:cNvSpPr txBox="1"/>
            <p:nvPr/>
          </p:nvSpPr>
          <p:spPr>
            <a:xfrm>
              <a:off x="2575550" y="2230488"/>
              <a:ext cx="2028300" cy="40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 </a:t>
              </a:r>
              <a:r>
                <a:rPr b="1" lang="en">
                  <a:latin typeface="Nunito"/>
                  <a:ea typeface="Nunito"/>
                  <a:cs typeface="Nunito"/>
                  <a:sym typeface="Nunito"/>
                </a:rPr>
                <a:t>1.402</a:t>
              </a:r>
              <a:endParaRPr b="1">
                <a:latin typeface="Nunito"/>
                <a:ea typeface="Nunito"/>
                <a:cs typeface="Nunito"/>
                <a:sym typeface="Nunito"/>
              </a:endParaRPr>
            </a:p>
          </p:txBody>
        </p:sp>
      </p:grpSp>
      <p:grpSp>
        <p:nvGrpSpPr>
          <p:cNvPr id="261" name="Google Shape;261;p27"/>
          <p:cNvGrpSpPr/>
          <p:nvPr/>
        </p:nvGrpSpPr>
        <p:grpSpPr>
          <a:xfrm>
            <a:off x="4505875" y="846825"/>
            <a:ext cx="4681800" cy="3101900"/>
            <a:chOff x="4505875" y="846825"/>
            <a:chExt cx="4681800" cy="3101900"/>
          </a:xfrm>
        </p:grpSpPr>
        <p:sp>
          <p:nvSpPr>
            <p:cNvPr id="262" name="Google Shape;262;p27"/>
            <p:cNvSpPr txBox="1"/>
            <p:nvPr/>
          </p:nvSpPr>
          <p:spPr>
            <a:xfrm>
              <a:off x="4505875" y="3540725"/>
              <a:ext cx="46818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Consolas"/>
                  <a:ea typeface="Consolas"/>
                  <a:cs typeface="Consolas"/>
                  <a:sym typeface="Consolas"/>
                </a:rPr>
                <a:t>library(ggplot2)</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num_dnm &lt;- 0:10</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p_num_</a:t>
              </a:r>
              <a:r>
                <a:rPr lang="en" sz="1000">
                  <a:solidFill>
                    <a:schemeClr val="dk1"/>
                  </a:solidFill>
                  <a:latin typeface="Consolas"/>
                  <a:ea typeface="Consolas"/>
                  <a:cs typeface="Consolas"/>
                  <a:sym typeface="Consolas"/>
                </a:rPr>
                <a:t>dnm</a:t>
              </a:r>
              <a:r>
                <a:rPr lang="en" sz="1000">
                  <a:latin typeface="Consolas"/>
                  <a:ea typeface="Consolas"/>
                  <a:cs typeface="Consolas"/>
                  <a:sym typeface="Consolas"/>
                </a:rPr>
                <a:t> &lt;- </a:t>
              </a:r>
              <a:r>
                <a:rPr lang="en" sz="1000">
                  <a:solidFill>
                    <a:srgbClr val="1155CC"/>
                  </a:solidFill>
                  <a:latin typeface="Consolas"/>
                  <a:ea typeface="Consolas"/>
                  <a:cs typeface="Consolas"/>
                  <a:sym typeface="Consolas"/>
                </a:rPr>
                <a:t>dpois</a:t>
              </a:r>
              <a:r>
                <a:rPr lang="en" sz="1000">
                  <a:latin typeface="Consolas"/>
                  <a:ea typeface="Consolas"/>
                  <a:cs typeface="Consolas"/>
                  <a:sym typeface="Consolas"/>
                </a:rPr>
                <a:t>(0:10, </a:t>
              </a:r>
              <a:r>
                <a:rPr lang="en" sz="1000">
                  <a:solidFill>
                    <a:srgbClr val="1155CC"/>
                  </a:solidFill>
                  <a:latin typeface="Consolas"/>
                  <a:ea typeface="Consolas"/>
                  <a:cs typeface="Consolas"/>
                  <a:sym typeface="Consolas"/>
                </a:rPr>
                <a:t>lambda</a:t>
              </a:r>
              <a:r>
                <a:rPr lang="en" sz="1000">
                  <a:latin typeface="Consolas"/>
                  <a:ea typeface="Consolas"/>
                  <a:cs typeface="Consolas"/>
                  <a:sym typeface="Consolas"/>
                </a:rPr>
                <a:t>=1.402)</a:t>
              </a:r>
              <a:endParaRPr sz="1000">
                <a:latin typeface="Consolas"/>
                <a:ea typeface="Consolas"/>
                <a:cs typeface="Consolas"/>
                <a:sym typeface="Consolas"/>
              </a:endParaRPr>
            </a:p>
            <a:p>
              <a:pPr indent="0" lvl="0" marL="0" rtl="0" algn="l">
                <a:spcBef>
                  <a:spcPts val="0"/>
                </a:spcBef>
                <a:spcAft>
                  <a:spcPts val="0"/>
                </a:spcAft>
                <a:buNone/>
              </a:pPr>
              <a:r>
                <a:rPr lang="en" sz="1000">
                  <a:solidFill>
                    <a:schemeClr val="dk1"/>
                  </a:solidFill>
                  <a:latin typeface="Consolas"/>
                  <a:ea typeface="Consolas"/>
                  <a:cs typeface="Consolas"/>
                  <a:sym typeface="Consolas"/>
                </a:rPr>
                <a:t>dnm</a:t>
              </a:r>
              <a:r>
                <a:rPr lang="en" sz="1000">
                  <a:latin typeface="Consolas"/>
                  <a:ea typeface="Consolas"/>
                  <a:cs typeface="Consolas"/>
                  <a:sym typeface="Consolas"/>
                </a:rPr>
                <a:t>_prob = data.frame(num_</a:t>
              </a:r>
              <a:r>
                <a:rPr lang="en" sz="1000">
                  <a:solidFill>
                    <a:schemeClr val="dk1"/>
                  </a:solidFill>
                  <a:latin typeface="Consolas"/>
                  <a:ea typeface="Consolas"/>
                  <a:cs typeface="Consolas"/>
                  <a:sym typeface="Consolas"/>
                </a:rPr>
                <a:t>dnm</a:t>
              </a:r>
              <a:r>
                <a:rPr lang="en" sz="1000">
                  <a:latin typeface="Consolas"/>
                  <a:ea typeface="Consolas"/>
                  <a:cs typeface="Consolas"/>
                  <a:sym typeface="Consolas"/>
                </a:rPr>
                <a:t>, p_num_</a:t>
              </a:r>
              <a:r>
                <a:rPr lang="en" sz="1000">
                  <a:solidFill>
                    <a:schemeClr val="dk1"/>
                  </a:solidFill>
                  <a:latin typeface="Consolas"/>
                  <a:ea typeface="Consolas"/>
                  <a:cs typeface="Consolas"/>
                  <a:sym typeface="Consolas"/>
                </a:rPr>
                <a:t>dnm</a:t>
              </a:r>
              <a:r>
                <a:rPr lang="en" sz="1000">
                  <a:latin typeface="Consolas"/>
                  <a:ea typeface="Consolas"/>
                  <a:cs typeface="Consolas"/>
                  <a:sym typeface="Consolas"/>
                </a:rPr>
                <a:t>)</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ggplot(</a:t>
              </a:r>
              <a:r>
                <a:rPr lang="en" sz="1000">
                  <a:solidFill>
                    <a:schemeClr val="dk1"/>
                  </a:solidFill>
                  <a:latin typeface="Consolas"/>
                  <a:ea typeface="Consolas"/>
                  <a:cs typeface="Consolas"/>
                  <a:sym typeface="Consolas"/>
                </a:rPr>
                <a:t>dnm_prob</a:t>
              </a:r>
              <a:r>
                <a:rPr lang="en" sz="1000">
                  <a:latin typeface="Consolas"/>
                  <a:ea typeface="Consolas"/>
                  <a:cs typeface="Consolas"/>
                  <a:sym typeface="Consolas"/>
                </a:rPr>
                <a:t>, aes(x=as.factor(num_</a:t>
              </a:r>
              <a:r>
                <a:rPr lang="en" sz="1000">
                  <a:solidFill>
                    <a:schemeClr val="dk1"/>
                  </a:solidFill>
                  <a:latin typeface="Consolas"/>
                  <a:ea typeface="Consolas"/>
                  <a:cs typeface="Consolas"/>
                  <a:sym typeface="Consolas"/>
                </a:rPr>
                <a:t>dnm</a:t>
              </a:r>
              <a:r>
                <a:rPr lang="en" sz="1000">
                  <a:latin typeface="Consolas"/>
                  <a:ea typeface="Consolas"/>
                  <a:cs typeface="Consolas"/>
                  <a:sym typeface="Consolas"/>
                </a:rPr>
                <a:t>), y=p_num_</a:t>
              </a:r>
              <a:r>
                <a:rPr lang="en" sz="1000">
                  <a:solidFill>
                    <a:schemeClr val="dk1"/>
                  </a:solidFill>
                  <a:latin typeface="Consolas"/>
                  <a:ea typeface="Consolas"/>
                  <a:cs typeface="Consolas"/>
                  <a:sym typeface="Consolas"/>
                </a:rPr>
                <a:t>dnm</a:t>
              </a:r>
              <a:r>
                <a:rPr lang="en" sz="1000">
                  <a:latin typeface="Consolas"/>
                  <a:ea typeface="Consolas"/>
                  <a:cs typeface="Consolas"/>
                  <a:sym typeface="Consolas"/>
                </a:rPr>
                <a:t>)) +</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    geom_col()</a:t>
              </a:r>
              <a:endParaRPr sz="1000">
                <a:latin typeface="Consolas"/>
                <a:ea typeface="Consolas"/>
                <a:cs typeface="Consolas"/>
                <a:sym typeface="Consolas"/>
              </a:endParaRPr>
            </a:p>
          </p:txBody>
        </p:sp>
        <p:pic>
          <p:nvPicPr>
            <p:cNvPr id="263" name="Google Shape;263;p27"/>
            <p:cNvPicPr preferRelativeResize="0"/>
            <p:nvPr/>
          </p:nvPicPr>
          <p:blipFill>
            <a:blip r:embed="rId5">
              <a:alphaModFix/>
            </a:blip>
            <a:stretch>
              <a:fillRect/>
            </a:stretch>
          </p:blipFill>
          <p:spPr>
            <a:xfrm>
              <a:off x="4505875" y="846825"/>
              <a:ext cx="4235349" cy="2535447"/>
            </a:xfrm>
            <a:prstGeom prst="rect">
              <a:avLst/>
            </a:prstGeom>
            <a:noFill/>
            <a:ln>
              <a:noFill/>
            </a:ln>
          </p:spPr>
        </p:pic>
      </p:grpSp>
      <p:sp>
        <p:nvSpPr>
          <p:cNvPr id="264" name="Google Shape;264;p27"/>
          <p:cNvSpPr txBox="1"/>
          <p:nvPr>
            <p:ph type="title"/>
          </p:nvPr>
        </p:nvSpPr>
        <p:spPr>
          <a:xfrm>
            <a:off x="69600" y="4595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rgbClr val="1155CC"/>
                </a:solidFill>
              </a:rPr>
              <a:t>What is the probability of 1 or more coding mutations?</a:t>
            </a:r>
            <a:endParaRPr b="1" sz="2200">
              <a:solidFill>
                <a:srgbClr val="1155CC"/>
              </a:solidFill>
            </a:endParaRPr>
          </a:p>
          <a:p>
            <a:pPr indent="0" lvl="0" marL="0" rtl="0" algn="ctr">
              <a:spcBef>
                <a:spcPts val="0"/>
              </a:spcBef>
              <a:spcAft>
                <a:spcPts val="0"/>
              </a:spcAft>
              <a:buNone/>
            </a:pPr>
            <a:r>
              <a:t/>
            </a:r>
            <a:endParaRPr b="1" sz="3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8"/>
          <p:cNvSpPr txBox="1"/>
          <p:nvPr>
            <p:ph type="title"/>
          </p:nvPr>
        </p:nvSpPr>
        <p:spPr>
          <a:xfrm>
            <a:off x="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Bulk RNA expression</a:t>
            </a:r>
            <a:endParaRPr b="1" sz="3200"/>
          </a:p>
        </p:txBody>
      </p:sp>
      <p:pic>
        <p:nvPicPr>
          <p:cNvPr id="270" name="Google Shape;270;p28"/>
          <p:cNvPicPr preferRelativeResize="0"/>
          <p:nvPr/>
        </p:nvPicPr>
        <p:blipFill>
          <a:blip r:embed="rId3">
            <a:alphaModFix/>
          </a:blip>
          <a:stretch>
            <a:fillRect/>
          </a:stretch>
        </p:blipFill>
        <p:spPr>
          <a:xfrm>
            <a:off x="994825" y="1318625"/>
            <a:ext cx="4471752" cy="2515374"/>
          </a:xfrm>
          <a:prstGeom prst="rect">
            <a:avLst/>
          </a:prstGeom>
          <a:noFill/>
          <a:ln>
            <a:noFill/>
          </a:ln>
        </p:spPr>
      </p:pic>
      <p:pic>
        <p:nvPicPr>
          <p:cNvPr id="271" name="Google Shape;271;p28"/>
          <p:cNvPicPr preferRelativeResize="0"/>
          <p:nvPr/>
        </p:nvPicPr>
        <p:blipFill rotWithShape="1">
          <a:blip r:embed="rId4">
            <a:alphaModFix/>
          </a:blip>
          <a:srcRect b="0" l="0" r="40394" t="0"/>
          <a:stretch/>
        </p:blipFill>
        <p:spPr>
          <a:xfrm>
            <a:off x="6558125" y="1318625"/>
            <a:ext cx="1499326" cy="2515374"/>
          </a:xfrm>
          <a:prstGeom prst="rect">
            <a:avLst/>
          </a:prstGeom>
          <a:noFill/>
          <a:ln>
            <a:noFill/>
          </a:ln>
        </p:spPr>
      </p:pic>
      <p:sp>
        <p:nvSpPr>
          <p:cNvPr id="272" name="Google Shape;272;p28"/>
          <p:cNvSpPr txBox="1"/>
          <p:nvPr/>
        </p:nvSpPr>
        <p:spPr>
          <a:xfrm>
            <a:off x="2107500" y="844625"/>
            <a:ext cx="22443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Nunito"/>
                <a:ea typeface="Nunito"/>
                <a:cs typeface="Nunito"/>
                <a:sym typeface="Nunito"/>
              </a:rPr>
              <a:t>Single-cell RNAseq</a:t>
            </a:r>
            <a:endParaRPr sz="1800">
              <a:latin typeface="Nunito"/>
              <a:ea typeface="Nunito"/>
              <a:cs typeface="Nunito"/>
              <a:sym typeface="Nunito"/>
            </a:endParaRPr>
          </a:p>
        </p:txBody>
      </p:sp>
      <p:sp>
        <p:nvSpPr>
          <p:cNvPr id="273" name="Google Shape;273;p28"/>
          <p:cNvSpPr txBox="1"/>
          <p:nvPr/>
        </p:nvSpPr>
        <p:spPr>
          <a:xfrm>
            <a:off x="6490446" y="844625"/>
            <a:ext cx="15756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Nunito"/>
                <a:ea typeface="Nunito"/>
                <a:cs typeface="Nunito"/>
                <a:sym typeface="Nunito"/>
              </a:rPr>
              <a:t>Bulk</a:t>
            </a:r>
            <a:r>
              <a:rPr lang="en" sz="1800">
                <a:latin typeface="Nunito"/>
                <a:ea typeface="Nunito"/>
                <a:cs typeface="Nunito"/>
                <a:sym typeface="Nunito"/>
              </a:rPr>
              <a:t> RNAseq</a:t>
            </a:r>
            <a:endParaRPr sz="1800">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9"/>
          <p:cNvSpPr txBox="1"/>
          <p:nvPr>
            <p:ph type="title"/>
          </p:nvPr>
        </p:nvSpPr>
        <p:spPr>
          <a:xfrm>
            <a:off x="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Poisson in differential (bulk) RNA expression</a:t>
            </a:r>
            <a:endParaRPr b="1" sz="3200"/>
          </a:p>
        </p:txBody>
      </p:sp>
      <p:sp>
        <p:nvSpPr>
          <p:cNvPr id="279" name="Google Shape;279;p29"/>
          <p:cNvSpPr txBox="1"/>
          <p:nvPr/>
        </p:nvSpPr>
        <p:spPr>
          <a:xfrm>
            <a:off x="0" y="4845900"/>
            <a:ext cx="3919200" cy="21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https://www.youtube.com/watch?v=KuxRYdG1EdQ</a:t>
            </a:r>
            <a:endParaRPr/>
          </a:p>
        </p:txBody>
      </p:sp>
      <p:sp>
        <p:nvSpPr>
          <p:cNvPr id="280" name="Google Shape;280;p29"/>
          <p:cNvSpPr txBox="1"/>
          <p:nvPr/>
        </p:nvSpPr>
        <p:spPr>
          <a:xfrm>
            <a:off x="3555925" y="808400"/>
            <a:ext cx="54189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1155CC"/>
                </a:solidFill>
                <a:latin typeface="Consolas"/>
                <a:ea typeface="Consolas"/>
                <a:cs typeface="Consolas"/>
                <a:sym typeface="Consolas"/>
              </a:rPr>
              <a:t># Simulate 10,000 genes</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N_genes = 10000</a:t>
            </a:r>
            <a:endParaRPr sz="1200">
              <a:latin typeface="Consolas"/>
              <a:ea typeface="Consolas"/>
              <a:cs typeface="Consolas"/>
              <a:sym typeface="Consolas"/>
            </a:endParaRPr>
          </a:p>
          <a:p>
            <a:pPr indent="0" lvl="0" marL="0" rtl="0" algn="l">
              <a:spcBef>
                <a:spcPts val="0"/>
              </a:spcBef>
              <a:spcAft>
                <a:spcPts val="0"/>
              </a:spcAft>
              <a:buNone/>
            </a:pPr>
            <a:r>
              <a:t/>
            </a:r>
            <a:endParaRPr sz="12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1200">
              <a:latin typeface="Consolas"/>
              <a:ea typeface="Consolas"/>
              <a:cs typeface="Consolas"/>
              <a:sym typeface="Consolas"/>
            </a:endParaRPr>
          </a:p>
        </p:txBody>
      </p:sp>
      <p:sp>
        <p:nvSpPr>
          <p:cNvPr id="281" name="Google Shape;281;p29"/>
          <p:cNvSpPr txBox="1"/>
          <p:nvPr/>
        </p:nvSpPr>
        <p:spPr>
          <a:xfrm>
            <a:off x="3555925" y="1202000"/>
            <a:ext cx="7613100" cy="9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1155CC"/>
                </a:solidFill>
                <a:latin typeface="Consolas"/>
                <a:ea typeface="Consolas"/>
                <a:cs typeface="Consolas"/>
                <a:sym typeface="Consolas"/>
              </a:rPr>
              <a:t># Simulate a range of 10000 mean </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rgbClr val="1155CC"/>
                </a:solidFill>
                <a:latin typeface="Consolas"/>
                <a:ea typeface="Consolas"/>
                <a:cs typeface="Consolas"/>
                <a:sym typeface="Consolas"/>
              </a:rPr>
              <a:t># genes expression values (lambda) of each of the 10000 genes. </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lambdas = seq(1,1024,len=N_genes)</a:t>
            </a:r>
            <a:r>
              <a:rPr lang="en" sz="1000">
                <a:solidFill>
                  <a:srgbClr val="1155CC"/>
                </a:solidFill>
                <a:latin typeface="Consolas"/>
                <a:ea typeface="Consolas"/>
                <a:cs typeface="Consolas"/>
                <a:sym typeface="Consolas"/>
              </a:rPr>
              <a:t> #creates 10000 evenly-spaced numbers </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rgbClr val="1155CC"/>
                </a:solidFill>
                <a:latin typeface="Consolas"/>
                <a:ea typeface="Consolas"/>
                <a:cs typeface="Consolas"/>
                <a:sym typeface="Consolas"/>
              </a:rPr>
              <a:t># between 1 and 1024</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t/>
            </a:r>
            <a:endParaRPr/>
          </a:p>
        </p:txBody>
      </p:sp>
      <p:sp>
        <p:nvSpPr>
          <p:cNvPr id="282" name="Google Shape;282;p29"/>
          <p:cNvSpPr txBox="1"/>
          <p:nvPr/>
        </p:nvSpPr>
        <p:spPr>
          <a:xfrm>
            <a:off x="3555925" y="2096750"/>
            <a:ext cx="4896600" cy="194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1155CC"/>
                </a:solidFill>
                <a:latin typeface="Consolas"/>
                <a:ea typeface="Consolas"/>
                <a:cs typeface="Consolas"/>
                <a:sym typeface="Consolas"/>
              </a:rPr>
              <a:t># Simulate two technical replicates for an RNA-seq </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rgbClr val="1155CC"/>
                </a:solidFill>
                <a:latin typeface="Consolas"/>
                <a:ea typeface="Consolas"/>
                <a:cs typeface="Consolas"/>
                <a:sym typeface="Consolas"/>
              </a:rPr>
              <a:t># experiment. The observed expression for each of the </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rgbClr val="1155CC"/>
                </a:solidFill>
                <a:latin typeface="Consolas"/>
                <a:ea typeface="Consolas"/>
                <a:cs typeface="Consolas"/>
                <a:sym typeface="Consolas"/>
              </a:rPr>
              <a:t># 10,000 genes will be sampled from a Poisson distribution</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rgbClr val="1155CC"/>
                </a:solidFill>
                <a:latin typeface="Consolas"/>
                <a:ea typeface="Consolas"/>
                <a:cs typeface="Consolas"/>
                <a:sym typeface="Consolas"/>
              </a:rPr>
              <a:t># using the same lambda assigned to the gene for each </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rgbClr val="1155CC"/>
                </a:solidFill>
                <a:latin typeface="Consolas"/>
                <a:ea typeface="Consolas"/>
                <a:cs typeface="Consolas"/>
                <a:sym typeface="Consolas"/>
              </a:rPr>
              <a:t># replicate.</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chemeClr val="dk1"/>
                </a:solidFill>
                <a:latin typeface="Consolas"/>
                <a:ea typeface="Consolas"/>
                <a:cs typeface="Consolas"/>
                <a:sym typeface="Consolas"/>
              </a:rPr>
              <a:t>rep1 = rpois(N_genes, lambdas)</a:t>
            </a:r>
            <a:endParaRPr sz="1000">
              <a:solidFill>
                <a:schemeClr val="dk1"/>
              </a:solidFill>
              <a:latin typeface="Consolas"/>
              <a:ea typeface="Consolas"/>
              <a:cs typeface="Consolas"/>
              <a:sym typeface="Consolas"/>
            </a:endParaRPr>
          </a:p>
          <a:p>
            <a:pPr indent="0" lvl="0" marL="0" rtl="0" algn="l">
              <a:spcBef>
                <a:spcPts val="0"/>
              </a:spcBef>
              <a:spcAft>
                <a:spcPts val="0"/>
              </a:spcAft>
              <a:buNone/>
            </a:pPr>
            <a:r>
              <a:rPr lang="en" sz="1000">
                <a:solidFill>
                  <a:schemeClr val="dk1"/>
                </a:solidFill>
                <a:latin typeface="Consolas"/>
                <a:ea typeface="Consolas"/>
                <a:cs typeface="Consolas"/>
                <a:sym typeface="Consolas"/>
              </a:rPr>
              <a:t>rep2 = rpois(N_genes, lambdas)</a:t>
            </a:r>
            <a:endParaRPr/>
          </a:p>
        </p:txBody>
      </p:sp>
      <p:sp>
        <p:nvSpPr>
          <p:cNvPr id="283" name="Google Shape;283;p29"/>
          <p:cNvSpPr txBox="1"/>
          <p:nvPr/>
        </p:nvSpPr>
        <p:spPr>
          <a:xfrm>
            <a:off x="3555925" y="3321750"/>
            <a:ext cx="4332000" cy="174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1155CC"/>
                </a:solidFill>
                <a:latin typeface="Consolas"/>
                <a:ea typeface="Consolas"/>
                <a:cs typeface="Consolas"/>
                <a:sym typeface="Consolas"/>
              </a:rPr>
              <a:t># remove genes where the expression was 0 in either rep.</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chemeClr val="dk1"/>
                </a:solidFill>
                <a:latin typeface="Consolas"/>
                <a:ea typeface="Consolas"/>
                <a:cs typeface="Consolas"/>
                <a:sym typeface="Consolas"/>
              </a:rPr>
              <a:t>non_zero = which(rep1&gt;0 &amp; rep2&gt;0)</a:t>
            </a:r>
            <a:endParaRPr sz="1000">
              <a:solidFill>
                <a:schemeClr val="dk1"/>
              </a:solidFill>
              <a:latin typeface="Consolas"/>
              <a:ea typeface="Consolas"/>
              <a:cs typeface="Consolas"/>
              <a:sym typeface="Consolas"/>
            </a:endParaRPr>
          </a:p>
          <a:p>
            <a:pPr indent="0" lvl="0" marL="0" rtl="0" algn="l">
              <a:spcBef>
                <a:spcPts val="0"/>
              </a:spcBef>
              <a:spcAft>
                <a:spcPts val="0"/>
              </a:spcAft>
              <a:buNone/>
            </a:pPr>
            <a:r>
              <a:rPr lang="en" sz="1000">
                <a:solidFill>
                  <a:schemeClr val="dk1"/>
                </a:solidFill>
                <a:latin typeface="Consolas"/>
                <a:ea typeface="Consolas"/>
                <a:cs typeface="Consolas"/>
                <a:sym typeface="Consolas"/>
              </a:rPr>
              <a:t>lambdas = lambdas[non_zero]</a:t>
            </a:r>
            <a:endParaRPr sz="1000">
              <a:solidFill>
                <a:schemeClr val="dk1"/>
              </a:solidFill>
              <a:latin typeface="Consolas"/>
              <a:ea typeface="Consolas"/>
              <a:cs typeface="Consolas"/>
              <a:sym typeface="Consolas"/>
            </a:endParaRPr>
          </a:p>
          <a:p>
            <a:pPr indent="0" lvl="0" marL="0" rtl="0" algn="l">
              <a:spcBef>
                <a:spcPts val="0"/>
              </a:spcBef>
              <a:spcAft>
                <a:spcPts val="0"/>
              </a:spcAft>
              <a:buNone/>
            </a:pPr>
            <a:r>
              <a:rPr lang="en" sz="1000">
                <a:solidFill>
                  <a:schemeClr val="dk1"/>
                </a:solidFill>
                <a:latin typeface="Consolas"/>
                <a:ea typeface="Consolas"/>
                <a:cs typeface="Consolas"/>
                <a:sym typeface="Consolas"/>
              </a:rPr>
              <a:t>rep1 = rep1[non_zero]</a:t>
            </a:r>
            <a:endParaRPr sz="1000">
              <a:solidFill>
                <a:schemeClr val="dk1"/>
              </a:solidFill>
              <a:latin typeface="Consolas"/>
              <a:ea typeface="Consolas"/>
              <a:cs typeface="Consolas"/>
              <a:sym typeface="Consolas"/>
            </a:endParaRPr>
          </a:p>
          <a:p>
            <a:pPr indent="0" lvl="0" marL="0" rtl="0" algn="l">
              <a:spcBef>
                <a:spcPts val="0"/>
              </a:spcBef>
              <a:spcAft>
                <a:spcPts val="0"/>
              </a:spcAft>
              <a:buNone/>
            </a:pPr>
            <a:r>
              <a:rPr lang="en" sz="1000">
                <a:solidFill>
                  <a:schemeClr val="dk1"/>
                </a:solidFill>
                <a:latin typeface="Consolas"/>
                <a:ea typeface="Consolas"/>
                <a:cs typeface="Consolas"/>
                <a:sym typeface="Consolas"/>
              </a:rPr>
              <a:t>rep2 = rep2[non_zero]</a:t>
            </a:r>
            <a:endParaRPr/>
          </a:p>
        </p:txBody>
      </p:sp>
      <p:sp>
        <p:nvSpPr>
          <p:cNvPr id="284" name="Google Shape;284;p29"/>
          <p:cNvSpPr txBox="1"/>
          <p:nvPr/>
        </p:nvSpPr>
        <p:spPr>
          <a:xfrm>
            <a:off x="3560225" y="4244625"/>
            <a:ext cx="4755600" cy="81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1155CC"/>
                </a:solidFill>
                <a:latin typeface="Consolas"/>
                <a:ea typeface="Consolas"/>
                <a:cs typeface="Consolas"/>
                <a:sym typeface="Consolas"/>
              </a:rPr>
              <a:t># make a data frame of lambdas and expression from replicates</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chemeClr val="dk1"/>
                </a:solidFill>
                <a:latin typeface="Consolas"/>
                <a:ea typeface="Consolas"/>
                <a:cs typeface="Consolas"/>
                <a:sym typeface="Consolas"/>
              </a:rPr>
              <a:t>rna_sim = data.frame(lambdas, rep1, rep2)</a:t>
            </a:r>
            <a:endParaRPr sz="1000">
              <a:solidFill>
                <a:schemeClr val="dk1"/>
              </a:solidFill>
              <a:latin typeface="Consolas"/>
              <a:ea typeface="Consolas"/>
              <a:cs typeface="Consolas"/>
              <a:sym typeface="Consolas"/>
            </a:endParaRPr>
          </a:p>
        </p:txBody>
      </p:sp>
      <p:pic>
        <p:nvPicPr>
          <p:cNvPr id="285" name="Google Shape;285;p29"/>
          <p:cNvPicPr preferRelativeResize="0"/>
          <p:nvPr/>
        </p:nvPicPr>
        <p:blipFill>
          <a:blip r:embed="rId4">
            <a:alphaModFix/>
          </a:blip>
          <a:stretch>
            <a:fillRect/>
          </a:stretch>
        </p:blipFill>
        <p:spPr>
          <a:xfrm>
            <a:off x="228600" y="748875"/>
            <a:ext cx="2916206" cy="39446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0"/>
          <p:cNvSpPr txBox="1"/>
          <p:nvPr>
            <p:ph type="title"/>
          </p:nvPr>
        </p:nvSpPr>
        <p:spPr>
          <a:xfrm>
            <a:off x="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200"/>
              <a:t>Sources of variance. Poisson (counting) noise</a:t>
            </a:r>
            <a:endParaRPr b="1" sz="3200"/>
          </a:p>
          <a:p>
            <a:pPr indent="0" lvl="0" marL="0" rtl="0" algn="ctr">
              <a:spcBef>
                <a:spcPts val="0"/>
              </a:spcBef>
              <a:spcAft>
                <a:spcPts val="0"/>
              </a:spcAft>
              <a:buClr>
                <a:schemeClr val="dk1"/>
              </a:buClr>
              <a:buSzPts val="1100"/>
              <a:buFont typeface="Arial"/>
              <a:buNone/>
            </a:pPr>
            <a:r>
              <a:t/>
            </a:r>
            <a:endParaRPr b="1" sz="3200"/>
          </a:p>
          <a:p>
            <a:pPr indent="0" lvl="0" marL="0" rtl="0" algn="ctr">
              <a:spcBef>
                <a:spcPts val="0"/>
              </a:spcBef>
              <a:spcAft>
                <a:spcPts val="0"/>
              </a:spcAft>
              <a:buNone/>
            </a:pPr>
            <a:r>
              <a:t/>
            </a:r>
            <a:endParaRPr b="1" sz="3200"/>
          </a:p>
        </p:txBody>
      </p:sp>
      <p:pic>
        <p:nvPicPr>
          <p:cNvPr id="291" name="Google Shape;291;p30"/>
          <p:cNvPicPr preferRelativeResize="0"/>
          <p:nvPr/>
        </p:nvPicPr>
        <p:blipFill>
          <a:blip r:embed="rId3">
            <a:alphaModFix/>
          </a:blip>
          <a:stretch>
            <a:fillRect/>
          </a:stretch>
        </p:blipFill>
        <p:spPr>
          <a:xfrm>
            <a:off x="567275" y="1739900"/>
            <a:ext cx="2572300" cy="2184799"/>
          </a:xfrm>
          <a:prstGeom prst="rect">
            <a:avLst/>
          </a:prstGeom>
          <a:noFill/>
          <a:ln>
            <a:noFill/>
          </a:ln>
        </p:spPr>
      </p:pic>
      <p:sp>
        <p:nvSpPr>
          <p:cNvPr id="292" name="Google Shape;292;p30"/>
          <p:cNvSpPr txBox="1"/>
          <p:nvPr/>
        </p:nvSpPr>
        <p:spPr>
          <a:xfrm>
            <a:off x="797263" y="3848500"/>
            <a:ext cx="24171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unito"/>
                <a:ea typeface="Nunito"/>
                <a:cs typeface="Nunito"/>
                <a:sym typeface="Nunito"/>
              </a:rPr>
              <a:t>Number of events</a:t>
            </a:r>
            <a:endParaRPr b="1" sz="1800">
              <a:latin typeface="Nunito"/>
              <a:ea typeface="Nunito"/>
              <a:cs typeface="Nunito"/>
              <a:sym typeface="Nunito"/>
            </a:endParaRPr>
          </a:p>
        </p:txBody>
      </p:sp>
      <p:sp>
        <p:nvSpPr>
          <p:cNvPr id="293" name="Google Shape;293;p30"/>
          <p:cNvSpPr txBox="1"/>
          <p:nvPr/>
        </p:nvSpPr>
        <p:spPr>
          <a:xfrm rot="-5400000">
            <a:off x="-932200" y="2409275"/>
            <a:ext cx="24171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unito"/>
                <a:ea typeface="Nunito"/>
                <a:cs typeface="Nunito"/>
                <a:sym typeface="Nunito"/>
              </a:rPr>
              <a:t>Expected frequency</a:t>
            </a:r>
            <a:endParaRPr b="1" sz="1800">
              <a:latin typeface="Nunito"/>
              <a:ea typeface="Nunito"/>
              <a:cs typeface="Nunito"/>
              <a:sym typeface="Nunito"/>
            </a:endParaRPr>
          </a:p>
        </p:txBody>
      </p:sp>
      <p:sp>
        <p:nvSpPr>
          <p:cNvPr id="294" name="Google Shape;294;p30"/>
          <p:cNvSpPr txBox="1"/>
          <p:nvPr/>
        </p:nvSpPr>
        <p:spPr>
          <a:xfrm>
            <a:off x="0" y="4845900"/>
            <a:ext cx="3919200" cy="21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https://www.youtube.com/watch?v=KuxRYdG1EdQ</a:t>
            </a:r>
            <a:endParaRPr/>
          </a:p>
        </p:txBody>
      </p:sp>
      <p:sp>
        <p:nvSpPr>
          <p:cNvPr id="295" name="Google Shape;295;p30"/>
          <p:cNvSpPr txBox="1"/>
          <p:nvPr/>
        </p:nvSpPr>
        <p:spPr>
          <a:xfrm>
            <a:off x="3948425" y="732200"/>
            <a:ext cx="5026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1155CC"/>
                </a:solidFill>
                <a:latin typeface="Consolas"/>
                <a:ea typeface="Consolas"/>
                <a:cs typeface="Consolas"/>
                <a:sym typeface="Consolas"/>
              </a:rPr>
              <a:t># plot the expression ratio from the two replicates as a function of # the mean expression for the gene (lambda)</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solidFill>
                  <a:srgbClr val="1155CC"/>
                </a:solidFill>
                <a:latin typeface="Consolas"/>
                <a:ea typeface="Consolas"/>
                <a:cs typeface="Consolas"/>
                <a:sym typeface="Consolas"/>
              </a:rPr>
              <a:t># plot in log2 space for better separation of the data</a:t>
            </a:r>
            <a:endParaRPr sz="1000">
              <a:solidFill>
                <a:srgbClr val="1155CC"/>
              </a:solidFill>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library(ggplot2)</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ggplot(rna_sim, aes(x=lambdas, y=rep1/rep2)) + geom_point(size=0.5)</a:t>
            </a:r>
            <a:endParaRPr sz="1000">
              <a:latin typeface="Consolas"/>
              <a:ea typeface="Consolas"/>
              <a:cs typeface="Consolas"/>
              <a:sym typeface="Consolas"/>
            </a:endParaRPr>
          </a:p>
          <a:p>
            <a:pPr indent="0" lvl="0" marL="0" rtl="0" algn="l">
              <a:spcBef>
                <a:spcPts val="0"/>
              </a:spcBef>
              <a:spcAft>
                <a:spcPts val="0"/>
              </a:spcAft>
              <a:buNone/>
            </a:pPr>
            <a:r>
              <a:t/>
            </a:r>
            <a:endParaRPr sz="1200">
              <a:latin typeface="Consolas"/>
              <a:ea typeface="Consolas"/>
              <a:cs typeface="Consolas"/>
              <a:sym typeface="Consolas"/>
            </a:endParaRPr>
          </a:p>
          <a:p>
            <a:pPr indent="0" lvl="0" marL="0" rtl="0" algn="l">
              <a:spcBef>
                <a:spcPts val="0"/>
              </a:spcBef>
              <a:spcAft>
                <a:spcPts val="0"/>
              </a:spcAft>
              <a:buNone/>
            </a:pPr>
            <a:r>
              <a:t/>
            </a:r>
            <a:endParaRPr sz="1200">
              <a:latin typeface="Consolas"/>
              <a:ea typeface="Consolas"/>
              <a:cs typeface="Consolas"/>
              <a:sym typeface="Consolas"/>
            </a:endParaRPr>
          </a:p>
          <a:p>
            <a:pPr indent="0" lvl="0" marL="0" rtl="0" algn="l">
              <a:spcBef>
                <a:spcPts val="0"/>
              </a:spcBef>
              <a:spcAft>
                <a:spcPts val="0"/>
              </a:spcAft>
              <a:buNone/>
            </a:pPr>
            <a:r>
              <a:t/>
            </a:r>
            <a:endParaRPr sz="1200">
              <a:latin typeface="Consolas"/>
              <a:ea typeface="Consolas"/>
              <a:cs typeface="Consolas"/>
              <a:sym typeface="Consolas"/>
            </a:endParaRPr>
          </a:p>
        </p:txBody>
      </p:sp>
      <p:pic>
        <p:nvPicPr>
          <p:cNvPr id="296" name="Google Shape;296;p30"/>
          <p:cNvPicPr preferRelativeResize="0"/>
          <p:nvPr/>
        </p:nvPicPr>
        <p:blipFill>
          <a:blip r:embed="rId5">
            <a:alphaModFix/>
          </a:blip>
          <a:stretch>
            <a:fillRect/>
          </a:stretch>
        </p:blipFill>
        <p:spPr>
          <a:xfrm>
            <a:off x="3919200" y="1985207"/>
            <a:ext cx="5026500" cy="2853493"/>
          </a:xfrm>
          <a:prstGeom prst="rect">
            <a:avLst/>
          </a:prstGeom>
          <a:noFill/>
          <a:ln>
            <a:noFill/>
          </a:ln>
        </p:spPr>
      </p:pic>
      <p:grpSp>
        <p:nvGrpSpPr>
          <p:cNvPr id="297" name="Google Shape;297;p30"/>
          <p:cNvGrpSpPr/>
          <p:nvPr/>
        </p:nvGrpSpPr>
        <p:grpSpPr>
          <a:xfrm>
            <a:off x="4603975" y="1844325"/>
            <a:ext cx="3702900" cy="715650"/>
            <a:chOff x="4603975" y="1615725"/>
            <a:chExt cx="3702900" cy="715650"/>
          </a:xfrm>
        </p:grpSpPr>
        <p:cxnSp>
          <p:nvCxnSpPr>
            <p:cNvPr id="298" name="Google Shape;298;p30"/>
            <p:cNvCxnSpPr>
              <a:stCxn id="299" idx="1"/>
            </p:cNvCxnSpPr>
            <p:nvPr/>
          </p:nvCxnSpPr>
          <p:spPr>
            <a:xfrm flipH="1">
              <a:off x="4603975" y="1844475"/>
              <a:ext cx="1387800" cy="486900"/>
            </a:xfrm>
            <a:prstGeom prst="straightConnector1">
              <a:avLst/>
            </a:prstGeom>
            <a:noFill/>
            <a:ln cap="flat" cmpd="sng" w="9525">
              <a:solidFill>
                <a:schemeClr val="dk2"/>
              </a:solidFill>
              <a:prstDash val="solid"/>
              <a:round/>
              <a:headEnd len="med" w="med" type="none"/>
              <a:tailEnd len="med" w="med" type="triangle"/>
            </a:ln>
          </p:spPr>
        </p:cxnSp>
        <p:sp>
          <p:nvSpPr>
            <p:cNvPr id="299" name="Google Shape;299;p30"/>
            <p:cNvSpPr txBox="1"/>
            <p:nvPr/>
          </p:nvSpPr>
          <p:spPr>
            <a:xfrm>
              <a:off x="5991775" y="1615725"/>
              <a:ext cx="23151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1155CC"/>
                  </a:solidFill>
                  <a:latin typeface="Nunito"/>
                  <a:ea typeface="Nunito"/>
                  <a:cs typeface="Nunito"/>
                  <a:sym typeface="Nunito"/>
                </a:rPr>
                <a:t>Far greater random or "technical" variation in genes with low expression</a:t>
              </a:r>
              <a:endParaRPr sz="1000">
                <a:solidFill>
                  <a:srgbClr val="1155CC"/>
                </a:solidFill>
                <a:latin typeface="Nunito"/>
                <a:ea typeface="Nunito"/>
                <a:cs typeface="Nunito"/>
                <a:sym typeface="Nunito"/>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1"/>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Drop-seq (single cell sequencing in droplets)</a:t>
            </a:r>
            <a:endParaRPr b="1" sz="3200"/>
          </a:p>
        </p:txBody>
      </p:sp>
      <p:sp>
        <p:nvSpPr>
          <p:cNvPr id="305" name="Google Shape;305;p31"/>
          <p:cNvSpPr txBox="1"/>
          <p:nvPr/>
        </p:nvSpPr>
        <p:spPr>
          <a:xfrm>
            <a:off x="0" y="4863000"/>
            <a:ext cx="50646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hlinkClick r:id="rId3"/>
              </a:rPr>
              <a:t>https://www.dolomite-bio.com/wp-content/uploads/Drop-Seq-Workflow.png</a:t>
            </a:r>
            <a:endParaRPr>
              <a:latin typeface="Nunito Light"/>
              <a:ea typeface="Nunito Light"/>
              <a:cs typeface="Nunito Light"/>
              <a:sym typeface="Nunito Light"/>
            </a:endParaRPr>
          </a:p>
        </p:txBody>
      </p:sp>
      <p:pic>
        <p:nvPicPr>
          <p:cNvPr id="306" name="Google Shape;306;p31"/>
          <p:cNvPicPr preferRelativeResize="0"/>
          <p:nvPr/>
        </p:nvPicPr>
        <p:blipFill>
          <a:blip r:embed="rId4">
            <a:alphaModFix/>
          </a:blip>
          <a:stretch>
            <a:fillRect/>
          </a:stretch>
        </p:blipFill>
        <p:spPr>
          <a:xfrm>
            <a:off x="152400" y="748875"/>
            <a:ext cx="8839200" cy="372549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ctrTitle"/>
          </p:nvPr>
        </p:nvSpPr>
        <p:spPr>
          <a:xfrm>
            <a:off x="311708" y="-9362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HW3</a:t>
            </a:r>
            <a:endParaRPr/>
          </a:p>
        </p:txBody>
      </p:sp>
      <p:sp>
        <p:nvSpPr>
          <p:cNvPr id="63" name="Google Shape;63;p14"/>
          <p:cNvSpPr txBox="1"/>
          <p:nvPr>
            <p:ph idx="1" type="subTitle"/>
          </p:nvPr>
        </p:nvSpPr>
        <p:spPr>
          <a:xfrm>
            <a:off x="311700" y="19959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https://gist.github.com/arq5x/c0eb84bce2086fbfbe9184668ef87b31#file-hw3-2024-md</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Due 11:59 on Thurs, Feb 29</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2"/>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Drop-seq (single cell sequencing in droplets)</a:t>
            </a:r>
            <a:endParaRPr b="1" sz="3200"/>
          </a:p>
        </p:txBody>
      </p:sp>
      <p:sp>
        <p:nvSpPr>
          <p:cNvPr id="312" name="Google Shape;312;p32"/>
          <p:cNvSpPr txBox="1"/>
          <p:nvPr/>
        </p:nvSpPr>
        <p:spPr>
          <a:xfrm>
            <a:off x="0" y="4863000"/>
            <a:ext cx="50646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https://www.youtube.com/watch?time_continue=3&amp;v=usK71SG30t0</a:t>
            </a:r>
            <a:endParaRPr>
              <a:latin typeface="Nunito Light"/>
              <a:ea typeface="Nunito Light"/>
              <a:cs typeface="Nunito Light"/>
              <a:sym typeface="Nunito Light"/>
            </a:endParaRPr>
          </a:p>
        </p:txBody>
      </p:sp>
      <p:pic>
        <p:nvPicPr>
          <p:cNvPr descr="Co-flow drop maker loading yeast cells into drops. The yeast are introduced from the center-most stream, and sheathed by a media solution that is injected from two side channels. These two aqueous solutions then flow into the drop maker, where oil is added to create drops. The oil is added at about 1/2 the flow rate of the droplet phases, so that the resulting emulsion is 2/3 drops, and only 1/3 oil. This creates a &quot;close packed&quot; emulsion that flows more like a paste than a viscous liquid, causing the drops to maintain registry in the outlet channel and flow at constant velocity. From Agresti et. al PNAS 2010.r)" id="313" name="Google Shape;313;p32" title="ARAbate, Poisson loading of yeast into drops">
            <a:hlinkClick r:id="rId4"/>
          </p:cNvPr>
          <p:cNvPicPr preferRelativeResize="0"/>
          <p:nvPr/>
        </p:nvPicPr>
        <p:blipFill>
          <a:blip r:embed="rId5">
            <a:alphaModFix/>
          </a:blip>
          <a:stretch>
            <a:fillRect/>
          </a:stretch>
        </p:blipFill>
        <p:spPr>
          <a:xfrm>
            <a:off x="1830800" y="809600"/>
            <a:ext cx="5404534" cy="4053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3"/>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Goal: one cell per droplet</a:t>
            </a:r>
            <a:endParaRPr b="1" sz="3200"/>
          </a:p>
        </p:txBody>
      </p:sp>
      <p:sp>
        <p:nvSpPr>
          <p:cNvPr id="319" name="Google Shape;319;p33"/>
          <p:cNvSpPr txBox="1"/>
          <p:nvPr/>
        </p:nvSpPr>
        <p:spPr>
          <a:xfrm>
            <a:off x="212375" y="1225575"/>
            <a:ext cx="22263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Should one load shooting for an average of one cell per droplet </a:t>
            </a:r>
            <a:r>
              <a:rPr lang="en">
                <a:solidFill>
                  <a:srgbClr val="1155CC"/>
                </a:solidFill>
                <a:latin typeface="Nunito"/>
                <a:ea typeface="Nunito"/>
                <a:cs typeface="Nunito"/>
                <a:sym typeface="Nunito"/>
              </a:rPr>
              <a:t>(lambda = 1)</a:t>
            </a:r>
            <a:r>
              <a:rPr lang="en">
                <a:latin typeface="Nunito"/>
                <a:ea typeface="Nunito"/>
                <a:cs typeface="Nunito"/>
                <a:sym typeface="Nunito"/>
              </a:rPr>
              <a:t>?</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Let's simulate.</a:t>
            </a:r>
            <a:endParaRPr>
              <a:latin typeface="Nunito"/>
              <a:ea typeface="Nunito"/>
              <a:cs typeface="Nunito"/>
              <a:sym typeface="Nunito"/>
            </a:endParaRPr>
          </a:p>
        </p:txBody>
      </p:sp>
      <p:grpSp>
        <p:nvGrpSpPr>
          <p:cNvPr id="320" name="Google Shape;320;p33"/>
          <p:cNvGrpSpPr/>
          <p:nvPr/>
        </p:nvGrpSpPr>
        <p:grpSpPr>
          <a:xfrm>
            <a:off x="212375" y="2229025"/>
            <a:ext cx="2961900" cy="2727175"/>
            <a:chOff x="212375" y="2229025"/>
            <a:chExt cx="2961900" cy="2727175"/>
          </a:xfrm>
        </p:grpSpPr>
        <p:pic>
          <p:nvPicPr>
            <p:cNvPr id="321" name="Google Shape;321;p33"/>
            <p:cNvPicPr preferRelativeResize="0"/>
            <p:nvPr/>
          </p:nvPicPr>
          <p:blipFill>
            <a:blip r:embed="rId3">
              <a:alphaModFix/>
            </a:blip>
            <a:stretch>
              <a:fillRect/>
            </a:stretch>
          </p:blipFill>
          <p:spPr>
            <a:xfrm>
              <a:off x="284374" y="3218025"/>
              <a:ext cx="2626748" cy="1738175"/>
            </a:xfrm>
            <a:prstGeom prst="rect">
              <a:avLst/>
            </a:prstGeom>
            <a:noFill/>
            <a:ln>
              <a:noFill/>
            </a:ln>
          </p:spPr>
        </p:pic>
        <p:sp>
          <p:nvSpPr>
            <p:cNvPr id="322" name="Google Shape;322;p33"/>
            <p:cNvSpPr txBox="1"/>
            <p:nvPr/>
          </p:nvSpPr>
          <p:spPr>
            <a:xfrm>
              <a:off x="212375" y="2229025"/>
              <a:ext cx="2961900" cy="8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Consolas"/>
                  <a:ea typeface="Consolas"/>
                  <a:cs typeface="Consolas"/>
                  <a:sym typeface="Consolas"/>
                </a:rPr>
                <a:t>sc_sim &lt;- rpois(2000, lambda=1)</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barplot(table(sc_sim), col="dodgerblue")</a:t>
              </a:r>
              <a:endParaRPr sz="1000">
                <a:latin typeface="Consolas"/>
                <a:ea typeface="Consolas"/>
                <a:cs typeface="Consolas"/>
                <a:sym typeface="Consolas"/>
              </a:endParaRPr>
            </a:p>
          </p:txBody>
        </p:sp>
        <p:cxnSp>
          <p:nvCxnSpPr>
            <p:cNvPr id="323" name="Google Shape;323;p33"/>
            <p:cNvCxnSpPr/>
            <p:nvPr/>
          </p:nvCxnSpPr>
          <p:spPr>
            <a:xfrm flipH="1">
              <a:off x="1366300" y="3411125"/>
              <a:ext cx="462900" cy="394800"/>
            </a:xfrm>
            <a:prstGeom prst="straightConnector1">
              <a:avLst/>
            </a:prstGeom>
            <a:noFill/>
            <a:ln cap="flat" cmpd="sng" w="9525">
              <a:solidFill>
                <a:schemeClr val="dk2"/>
              </a:solidFill>
              <a:prstDash val="solid"/>
              <a:round/>
              <a:headEnd len="med" w="med" type="none"/>
              <a:tailEnd len="med" w="med" type="triangle"/>
            </a:ln>
          </p:spPr>
        </p:cxnSp>
        <p:sp>
          <p:nvSpPr>
            <p:cNvPr id="324" name="Google Shape;324;p33"/>
            <p:cNvSpPr txBox="1"/>
            <p:nvPr/>
          </p:nvSpPr>
          <p:spPr>
            <a:xfrm>
              <a:off x="1785725" y="3073300"/>
              <a:ext cx="12882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accent4"/>
                  </a:solidFill>
                  <a:latin typeface="Nunito"/>
                  <a:ea typeface="Nunito"/>
                  <a:cs typeface="Nunito"/>
                  <a:sym typeface="Nunito"/>
                </a:rPr>
                <a:t>Lot's of droplets with &gt;1 cell.</a:t>
              </a:r>
              <a:endParaRPr b="1" sz="1000">
                <a:solidFill>
                  <a:schemeClr val="accent4"/>
                </a:solidFill>
                <a:latin typeface="Nunito"/>
                <a:ea typeface="Nunito"/>
                <a:cs typeface="Nunito"/>
                <a:sym typeface="Nunito"/>
              </a:endParaRPr>
            </a:p>
            <a:p>
              <a:pPr indent="0" lvl="0" marL="0" rtl="0" algn="l">
                <a:spcBef>
                  <a:spcPts val="0"/>
                </a:spcBef>
                <a:spcAft>
                  <a:spcPts val="0"/>
                </a:spcAft>
                <a:buNone/>
              </a:pPr>
              <a:r>
                <a:rPr b="1" lang="en" sz="1000">
                  <a:solidFill>
                    <a:schemeClr val="accent4"/>
                  </a:solidFill>
                  <a:latin typeface="Nunito"/>
                  <a:ea typeface="Nunito"/>
                  <a:cs typeface="Nunito"/>
                  <a:sym typeface="Nunito"/>
                </a:rPr>
                <a:t>"doublets", "triplets".</a:t>
              </a:r>
              <a:endParaRPr b="1" sz="1000">
                <a:solidFill>
                  <a:schemeClr val="accent4"/>
                </a:solidFill>
                <a:latin typeface="Nunito"/>
                <a:ea typeface="Nunito"/>
                <a:cs typeface="Nunito"/>
                <a:sym typeface="Nunito"/>
              </a:endParaRPr>
            </a:p>
            <a:p>
              <a:pPr indent="0" lvl="0" marL="0" rtl="0" algn="l">
                <a:spcBef>
                  <a:spcPts val="0"/>
                </a:spcBef>
                <a:spcAft>
                  <a:spcPts val="0"/>
                </a:spcAft>
                <a:buNone/>
              </a:pPr>
              <a:r>
                <a:rPr b="1" lang="en" sz="1000">
                  <a:solidFill>
                    <a:schemeClr val="accent4"/>
                  </a:solidFill>
                  <a:latin typeface="Nunito"/>
                  <a:ea typeface="Nunito"/>
                  <a:cs typeface="Nunito"/>
                  <a:sym typeface="Nunito"/>
                </a:rPr>
                <a:t>What fraction are expected to </a:t>
              </a:r>
              <a:endParaRPr b="1" sz="1000">
                <a:solidFill>
                  <a:schemeClr val="accent4"/>
                </a:solidFill>
                <a:latin typeface="Nunito"/>
                <a:ea typeface="Nunito"/>
                <a:cs typeface="Nunito"/>
                <a:sym typeface="Nunito"/>
              </a:endParaRPr>
            </a:p>
            <a:p>
              <a:pPr indent="0" lvl="0" marL="0" rtl="0" algn="l">
                <a:spcBef>
                  <a:spcPts val="0"/>
                </a:spcBef>
                <a:spcAft>
                  <a:spcPts val="0"/>
                </a:spcAft>
                <a:buNone/>
              </a:pPr>
              <a:r>
                <a:rPr b="1" lang="en" sz="1000">
                  <a:solidFill>
                    <a:schemeClr val="accent4"/>
                  </a:solidFill>
                  <a:latin typeface="Nunito"/>
                  <a:ea typeface="Nunito"/>
                  <a:cs typeface="Nunito"/>
                  <a:sym typeface="Nunito"/>
                </a:rPr>
                <a:t>be this way?</a:t>
              </a:r>
              <a:endParaRPr b="1" sz="1000">
                <a:solidFill>
                  <a:schemeClr val="accent4"/>
                </a:solidFill>
                <a:latin typeface="Nunito"/>
                <a:ea typeface="Nunito"/>
                <a:cs typeface="Nunito"/>
                <a:sym typeface="Nunito"/>
              </a:endParaRPr>
            </a:p>
          </p:txBody>
        </p:sp>
      </p:grpSp>
      <p:grpSp>
        <p:nvGrpSpPr>
          <p:cNvPr id="325" name="Google Shape;325;p33"/>
          <p:cNvGrpSpPr/>
          <p:nvPr/>
        </p:nvGrpSpPr>
        <p:grpSpPr>
          <a:xfrm>
            <a:off x="3005126" y="1225575"/>
            <a:ext cx="3102549" cy="3730625"/>
            <a:chOff x="3005126" y="1225575"/>
            <a:chExt cx="3102549" cy="3730625"/>
          </a:xfrm>
        </p:grpSpPr>
        <p:sp>
          <p:nvSpPr>
            <p:cNvPr id="326" name="Google Shape;326;p33"/>
            <p:cNvSpPr txBox="1"/>
            <p:nvPr/>
          </p:nvSpPr>
          <p:spPr>
            <a:xfrm>
              <a:off x="3031775" y="1225575"/>
              <a:ext cx="24342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What about</a:t>
              </a:r>
              <a:r>
                <a:rPr lang="en">
                  <a:latin typeface="Nunito"/>
                  <a:ea typeface="Nunito"/>
                  <a:cs typeface="Nunito"/>
                  <a:sym typeface="Nunito"/>
                </a:rPr>
                <a:t> </a:t>
              </a:r>
              <a:r>
                <a:rPr lang="en">
                  <a:solidFill>
                    <a:srgbClr val="1155CC"/>
                  </a:solidFill>
                  <a:latin typeface="Nunito"/>
                  <a:ea typeface="Nunito"/>
                  <a:cs typeface="Nunito"/>
                  <a:sym typeface="Nunito"/>
                </a:rPr>
                <a:t>(</a:t>
              </a:r>
              <a:r>
                <a:rPr lang="en">
                  <a:solidFill>
                    <a:srgbClr val="38761D"/>
                  </a:solidFill>
                  <a:latin typeface="Nunito"/>
                  <a:ea typeface="Nunito"/>
                  <a:cs typeface="Nunito"/>
                  <a:sym typeface="Nunito"/>
                </a:rPr>
                <a:t>lambda = 0.5</a:t>
              </a:r>
              <a:r>
                <a:rPr lang="en">
                  <a:solidFill>
                    <a:srgbClr val="1155CC"/>
                  </a:solidFill>
                  <a:latin typeface="Nunito"/>
                  <a:ea typeface="Nunito"/>
                  <a:cs typeface="Nunito"/>
                  <a:sym typeface="Nunito"/>
                </a:rPr>
                <a:t>)</a:t>
              </a:r>
              <a:r>
                <a:rPr lang="en">
                  <a:latin typeface="Nunito"/>
                  <a:ea typeface="Nunito"/>
                  <a:cs typeface="Nunito"/>
                  <a:sym typeface="Nunito"/>
                </a:rPr>
                <a:t>?</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
          <p:nvSpPr>
            <p:cNvPr id="327" name="Google Shape;327;p33"/>
            <p:cNvSpPr txBox="1"/>
            <p:nvPr/>
          </p:nvSpPr>
          <p:spPr>
            <a:xfrm>
              <a:off x="3031775" y="2229025"/>
              <a:ext cx="3075900" cy="8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Consolas"/>
                  <a:ea typeface="Consolas"/>
                  <a:cs typeface="Consolas"/>
                  <a:sym typeface="Consolas"/>
                </a:rPr>
                <a:t>sc_sim &lt;- rpois(2000, lambda=0.5)</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barplot(table(sc_sim), col="chartreuse4")</a:t>
              </a:r>
              <a:endParaRPr sz="1000">
                <a:latin typeface="Consolas"/>
                <a:ea typeface="Consolas"/>
                <a:cs typeface="Consolas"/>
                <a:sym typeface="Consolas"/>
              </a:endParaRPr>
            </a:p>
          </p:txBody>
        </p:sp>
        <p:pic>
          <p:nvPicPr>
            <p:cNvPr id="328" name="Google Shape;328;p33"/>
            <p:cNvPicPr preferRelativeResize="0"/>
            <p:nvPr/>
          </p:nvPicPr>
          <p:blipFill>
            <a:blip r:embed="rId4">
              <a:alphaModFix/>
            </a:blip>
            <a:stretch>
              <a:fillRect/>
            </a:stretch>
          </p:blipFill>
          <p:spPr>
            <a:xfrm>
              <a:off x="3005126" y="3218025"/>
              <a:ext cx="2626748" cy="1738175"/>
            </a:xfrm>
            <a:prstGeom prst="rect">
              <a:avLst/>
            </a:prstGeom>
            <a:noFill/>
            <a:ln>
              <a:noFill/>
            </a:ln>
          </p:spPr>
        </p:pic>
        <p:sp>
          <p:nvSpPr>
            <p:cNvPr id="329" name="Google Shape;329;p33"/>
            <p:cNvSpPr txBox="1"/>
            <p:nvPr/>
          </p:nvSpPr>
          <p:spPr>
            <a:xfrm>
              <a:off x="4161950" y="3446625"/>
              <a:ext cx="12882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accent4"/>
                  </a:solidFill>
                  <a:latin typeface="Nunito"/>
                  <a:ea typeface="Nunito"/>
                  <a:cs typeface="Nunito"/>
                  <a:sym typeface="Nunito"/>
                </a:rPr>
                <a:t>Better, but still many</a:t>
              </a:r>
              <a:r>
                <a:rPr b="1" lang="en" sz="1000">
                  <a:solidFill>
                    <a:schemeClr val="accent4"/>
                  </a:solidFill>
                  <a:latin typeface="Nunito"/>
                  <a:ea typeface="Nunito"/>
                  <a:cs typeface="Nunito"/>
                  <a:sym typeface="Nunito"/>
                </a:rPr>
                <a:t> cells with &gt;1 cell.</a:t>
              </a:r>
              <a:endParaRPr b="1" sz="1000">
                <a:solidFill>
                  <a:schemeClr val="accent4"/>
                </a:solidFill>
                <a:latin typeface="Nunito"/>
                <a:ea typeface="Nunito"/>
                <a:cs typeface="Nunito"/>
                <a:sym typeface="Nunito"/>
              </a:endParaRPr>
            </a:p>
          </p:txBody>
        </p:sp>
      </p:grpSp>
      <p:grpSp>
        <p:nvGrpSpPr>
          <p:cNvPr id="330" name="Google Shape;330;p33"/>
          <p:cNvGrpSpPr/>
          <p:nvPr/>
        </p:nvGrpSpPr>
        <p:grpSpPr>
          <a:xfrm>
            <a:off x="6012874" y="1225575"/>
            <a:ext cx="3219001" cy="3765525"/>
            <a:chOff x="6012874" y="1225575"/>
            <a:chExt cx="3219001" cy="3765525"/>
          </a:xfrm>
        </p:grpSpPr>
        <p:sp>
          <p:nvSpPr>
            <p:cNvPr id="331" name="Google Shape;331;p33"/>
            <p:cNvSpPr txBox="1"/>
            <p:nvPr/>
          </p:nvSpPr>
          <p:spPr>
            <a:xfrm>
              <a:off x="6155975" y="1225575"/>
              <a:ext cx="24342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What about </a:t>
              </a:r>
              <a:r>
                <a:rPr lang="en">
                  <a:solidFill>
                    <a:srgbClr val="1155CC"/>
                  </a:solidFill>
                  <a:latin typeface="Nunito"/>
                  <a:ea typeface="Nunito"/>
                  <a:cs typeface="Nunito"/>
                  <a:sym typeface="Nunito"/>
                </a:rPr>
                <a:t>(</a:t>
              </a:r>
              <a:r>
                <a:rPr lang="en">
                  <a:solidFill>
                    <a:srgbClr val="980000"/>
                  </a:solidFill>
                  <a:latin typeface="Nunito"/>
                  <a:ea typeface="Nunito"/>
                  <a:cs typeface="Nunito"/>
                  <a:sym typeface="Nunito"/>
                </a:rPr>
                <a:t>lambda = 0.1</a:t>
              </a:r>
              <a:r>
                <a:rPr lang="en">
                  <a:solidFill>
                    <a:srgbClr val="1155CC"/>
                  </a:solidFill>
                  <a:latin typeface="Nunito"/>
                  <a:ea typeface="Nunito"/>
                  <a:cs typeface="Nunito"/>
                  <a:sym typeface="Nunito"/>
                </a:rPr>
                <a:t>)</a:t>
              </a:r>
              <a:r>
                <a:rPr lang="en">
                  <a:latin typeface="Nunito"/>
                  <a:ea typeface="Nunito"/>
                  <a:cs typeface="Nunito"/>
                  <a:sym typeface="Nunito"/>
                </a:rPr>
                <a:t>?</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
          <p:nvSpPr>
            <p:cNvPr id="332" name="Google Shape;332;p33"/>
            <p:cNvSpPr txBox="1"/>
            <p:nvPr/>
          </p:nvSpPr>
          <p:spPr>
            <a:xfrm>
              <a:off x="6155975" y="2229025"/>
              <a:ext cx="3075900" cy="8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Consolas"/>
                  <a:ea typeface="Consolas"/>
                  <a:cs typeface="Consolas"/>
                  <a:sym typeface="Consolas"/>
                </a:rPr>
                <a:t>sc_sim &lt;- rpois(2000, lambda=0.1)</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barplot(table(sc_sim), col="darkred")</a:t>
              </a:r>
              <a:endParaRPr sz="1000">
                <a:latin typeface="Consolas"/>
                <a:ea typeface="Consolas"/>
                <a:cs typeface="Consolas"/>
                <a:sym typeface="Consolas"/>
              </a:endParaRPr>
            </a:p>
          </p:txBody>
        </p:sp>
        <p:pic>
          <p:nvPicPr>
            <p:cNvPr id="333" name="Google Shape;333;p33"/>
            <p:cNvPicPr preferRelativeResize="0"/>
            <p:nvPr/>
          </p:nvPicPr>
          <p:blipFill>
            <a:blip r:embed="rId5">
              <a:alphaModFix/>
            </a:blip>
            <a:stretch>
              <a:fillRect/>
            </a:stretch>
          </p:blipFill>
          <p:spPr>
            <a:xfrm>
              <a:off x="6012874" y="3252925"/>
              <a:ext cx="2626748" cy="1738175"/>
            </a:xfrm>
            <a:prstGeom prst="rect">
              <a:avLst/>
            </a:prstGeom>
            <a:noFill/>
            <a:ln>
              <a:noFill/>
            </a:ln>
          </p:spPr>
        </p:pic>
        <p:sp>
          <p:nvSpPr>
            <p:cNvPr id="334" name="Google Shape;334;p33"/>
            <p:cNvSpPr txBox="1"/>
            <p:nvPr/>
          </p:nvSpPr>
          <p:spPr>
            <a:xfrm>
              <a:off x="7208025" y="3411125"/>
              <a:ext cx="19359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latin typeface="Consolas"/>
                  <a:ea typeface="Consolas"/>
                  <a:cs typeface="Consolas"/>
                  <a:sym typeface="Consolas"/>
                </a:rPr>
                <a:t>&gt; dpois(x=1, lambda=0.1)</a:t>
              </a:r>
              <a:endParaRPr sz="10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000">
                  <a:latin typeface="Consolas"/>
                  <a:ea typeface="Consolas"/>
                  <a:cs typeface="Consolas"/>
                  <a:sym typeface="Consolas"/>
                </a:rPr>
                <a:t>[1] 0.09048374</a:t>
              </a:r>
              <a:endParaRPr sz="10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000">
                  <a:latin typeface="Consolas"/>
                  <a:ea typeface="Consolas"/>
                  <a:cs typeface="Consolas"/>
                  <a:sym typeface="Consolas"/>
                </a:rPr>
                <a:t>&gt; 0.09048374 * 2000</a:t>
              </a:r>
              <a:endParaRPr sz="10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sz="1000">
                  <a:latin typeface="Consolas"/>
                  <a:ea typeface="Consolas"/>
                  <a:cs typeface="Consolas"/>
                  <a:sym typeface="Consolas"/>
                </a:rPr>
                <a:t>[1] 180.9675</a:t>
              </a:r>
              <a:endParaRPr sz="1000">
                <a:latin typeface="Consolas"/>
                <a:ea typeface="Consolas"/>
                <a:cs typeface="Consolas"/>
                <a:sym typeface="Consolas"/>
              </a:endParaRPr>
            </a:p>
            <a:p>
              <a:pPr indent="0" lvl="0" marL="0" rtl="0" algn="l">
                <a:spcBef>
                  <a:spcPts val="0"/>
                </a:spcBef>
                <a:spcAft>
                  <a:spcPts val="0"/>
                </a:spcAft>
                <a:buNone/>
              </a:pPr>
              <a:r>
                <a:t/>
              </a:r>
              <a:endParaRPr sz="1000">
                <a:latin typeface="Consolas"/>
                <a:ea typeface="Consolas"/>
                <a:cs typeface="Consolas"/>
                <a:sym typeface="Consolas"/>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4"/>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Goal: </a:t>
            </a:r>
            <a:r>
              <a:rPr b="1" lang="en" sz="3200">
                <a:solidFill>
                  <a:srgbClr val="1155CC"/>
                </a:solidFill>
              </a:rPr>
              <a:t>one cell</a:t>
            </a:r>
            <a:r>
              <a:rPr b="1" lang="en" sz="3200"/>
              <a:t> and </a:t>
            </a:r>
            <a:r>
              <a:rPr b="1" lang="en" sz="3200">
                <a:solidFill>
                  <a:srgbClr val="1155CC"/>
                </a:solidFill>
              </a:rPr>
              <a:t>one bead</a:t>
            </a:r>
            <a:r>
              <a:rPr b="1" lang="en" sz="3200"/>
              <a:t> per droplet</a:t>
            </a:r>
            <a:endParaRPr b="1" sz="3200"/>
          </a:p>
        </p:txBody>
      </p:sp>
      <p:grpSp>
        <p:nvGrpSpPr>
          <p:cNvPr id="340" name="Google Shape;340;p34"/>
          <p:cNvGrpSpPr/>
          <p:nvPr/>
        </p:nvGrpSpPr>
        <p:grpSpPr>
          <a:xfrm>
            <a:off x="221674" y="2796750"/>
            <a:ext cx="3131051" cy="2270550"/>
            <a:chOff x="221674" y="2796750"/>
            <a:chExt cx="3131051" cy="2270550"/>
          </a:xfrm>
        </p:grpSpPr>
        <p:sp>
          <p:nvSpPr>
            <p:cNvPr id="341" name="Google Shape;341;p34"/>
            <p:cNvSpPr txBox="1"/>
            <p:nvPr/>
          </p:nvSpPr>
          <p:spPr>
            <a:xfrm>
              <a:off x="414225" y="2796750"/>
              <a:ext cx="2434200" cy="6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Lamdba = 0.1 to minimize</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&gt;1 </a:t>
              </a:r>
              <a:r>
                <a:rPr b="1" lang="en" u="sng">
                  <a:latin typeface="Nunito"/>
                  <a:ea typeface="Nunito"/>
                  <a:cs typeface="Nunito"/>
                  <a:sym typeface="Nunito"/>
                </a:rPr>
                <a:t>cell</a:t>
              </a:r>
              <a:r>
                <a:rPr lang="en">
                  <a:latin typeface="Nunito"/>
                  <a:ea typeface="Nunito"/>
                  <a:cs typeface="Nunito"/>
                  <a:sym typeface="Nunito"/>
                </a:rPr>
                <a:t> per droplet</a:t>
              </a:r>
              <a:endParaRPr>
                <a:latin typeface="Nunito"/>
                <a:ea typeface="Nunito"/>
                <a:cs typeface="Nunito"/>
                <a:sym typeface="Nunito"/>
              </a:endParaRPr>
            </a:p>
          </p:txBody>
        </p:sp>
        <p:pic>
          <p:nvPicPr>
            <p:cNvPr id="342" name="Google Shape;342;p34"/>
            <p:cNvPicPr preferRelativeResize="0"/>
            <p:nvPr/>
          </p:nvPicPr>
          <p:blipFill>
            <a:blip r:embed="rId3">
              <a:alphaModFix/>
            </a:blip>
            <a:stretch>
              <a:fillRect/>
            </a:stretch>
          </p:blipFill>
          <p:spPr>
            <a:xfrm>
              <a:off x="221674" y="3329125"/>
              <a:ext cx="2626748" cy="1738175"/>
            </a:xfrm>
            <a:prstGeom prst="rect">
              <a:avLst/>
            </a:prstGeom>
            <a:noFill/>
            <a:ln>
              <a:noFill/>
            </a:ln>
          </p:spPr>
        </p:pic>
        <p:sp>
          <p:nvSpPr>
            <p:cNvPr id="343" name="Google Shape;343;p34"/>
            <p:cNvSpPr txBox="1"/>
            <p:nvPr/>
          </p:nvSpPr>
          <p:spPr>
            <a:xfrm>
              <a:off x="1416825" y="3487325"/>
              <a:ext cx="19359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Consolas"/>
                  <a:ea typeface="Consolas"/>
                  <a:cs typeface="Consolas"/>
                  <a:sym typeface="Consolas"/>
                </a:rPr>
                <a:t>&gt; dpois(x=1, lambda=0.1)</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[1] 0.09048374</a:t>
              </a:r>
              <a:endParaRPr sz="1000">
                <a:latin typeface="Consolas"/>
                <a:ea typeface="Consolas"/>
                <a:cs typeface="Consolas"/>
                <a:sym typeface="Consolas"/>
              </a:endParaRPr>
            </a:p>
            <a:p>
              <a:pPr indent="0" lvl="0" marL="0" rtl="0" algn="l">
                <a:spcBef>
                  <a:spcPts val="0"/>
                </a:spcBef>
                <a:spcAft>
                  <a:spcPts val="0"/>
                </a:spcAft>
                <a:buNone/>
              </a:pPr>
              <a:r>
                <a:t/>
              </a:r>
              <a:endParaRPr sz="1000">
                <a:latin typeface="Consolas"/>
                <a:ea typeface="Consolas"/>
                <a:cs typeface="Consolas"/>
                <a:sym typeface="Consolas"/>
              </a:endParaRPr>
            </a:p>
            <a:p>
              <a:pPr indent="0" lvl="0" marL="0" rtl="0" algn="l">
                <a:spcBef>
                  <a:spcPts val="0"/>
                </a:spcBef>
                <a:spcAft>
                  <a:spcPts val="0"/>
                </a:spcAft>
                <a:buNone/>
              </a:pPr>
              <a:r>
                <a:t/>
              </a:r>
              <a:endParaRPr sz="1000">
                <a:latin typeface="Consolas"/>
                <a:ea typeface="Consolas"/>
                <a:cs typeface="Consolas"/>
                <a:sym typeface="Consolas"/>
              </a:endParaRPr>
            </a:p>
          </p:txBody>
        </p:sp>
      </p:grpSp>
      <p:pic>
        <p:nvPicPr>
          <p:cNvPr id="344" name="Google Shape;344;p34"/>
          <p:cNvPicPr preferRelativeResize="0"/>
          <p:nvPr/>
        </p:nvPicPr>
        <p:blipFill>
          <a:blip r:embed="rId4">
            <a:alphaModFix/>
          </a:blip>
          <a:stretch>
            <a:fillRect/>
          </a:stretch>
        </p:blipFill>
        <p:spPr>
          <a:xfrm>
            <a:off x="2483721" y="759975"/>
            <a:ext cx="4176557" cy="1760325"/>
          </a:xfrm>
          <a:prstGeom prst="rect">
            <a:avLst/>
          </a:prstGeom>
          <a:noFill/>
          <a:ln>
            <a:noFill/>
          </a:ln>
        </p:spPr>
      </p:pic>
      <p:grpSp>
        <p:nvGrpSpPr>
          <p:cNvPr id="345" name="Google Shape;345;p34"/>
          <p:cNvGrpSpPr/>
          <p:nvPr/>
        </p:nvGrpSpPr>
        <p:grpSpPr>
          <a:xfrm>
            <a:off x="3288575" y="2720550"/>
            <a:ext cx="3874150" cy="2270550"/>
            <a:chOff x="3288575" y="2720550"/>
            <a:chExt cx="3874150" cy="2270550"/>
          </a:xfrm>
        </p:grpSpPr>
        <p:sp>
          <p:nvSpPr>
            <p:cNvPr id="346" name="Google Shape;346;p34"/>
            <p:cNvSpPr txBox="1"/>
            <p:nvPr/>
          </p:nvSpPr>
          <p:spPr>
            <a:xfrm>
              <a:off x="4224225" y="2720550"/>
              <a:ext cx="2434200" cy="6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Lamdba = 0.1 to minimize</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&gt;1 </a:t>
              </a:r>
              <a:r>
                <a:rPr b="1" lang="en" u="sng">
                  <a:latin typeface="Nunito"/>
                  <a:ea typeface="Nunito"/>
                  <a:cs typeface="Nunito"/>
                  <a:sym typeface="Nunito"/>
                </a:rPr>
                <a:t>bead</a:t>
              </a:r>
              <a:r>
                <a:rPr lang="en">
                  <a:latin typeface="Nunito"/>
                  <a:ea typeface="Nunito"/>
                  <a:cs typeface="Nunito"/>
                  <a:sym typeface="Nunito"/>
                </a:rPr>
                <a:t> per droplet</a:t>
              </a:r>
              <a:endParaRPr>
                <a:latin typeface="Nunito"/>
                <a:ea typeface="Nunito"/>
                <a:cs typeface="Nunito"/>
                <a:sym typeface="Nunito"/>
              </a:endParaRPr>
            </a:p>
          </p:txBody>
        </p:sp>
        <p:pic>
          <p:nvPicPr>
            <p:cNvPr id="347" name="Google Shape;347;p34"/>
            <p:cNvPicPr preferRelativeResize="0"/>
            <p:nvPr/>
          </p:nvPicPr>
          <p:blipFill>
            <a:blip r:embed="rId3">
              <a:alphaModFix/>
            </a:blip>
            <a:stretch>
              <a:fillRect/>
            </a:stretch>
          </p:blipFill>
          <p:spPr>
            <a:xfrm>
              <a:off x="4031674" y="3252925"/>
              <a:ext cx="2626748" cy="1738175"/>
            </a:xfrm>
            <a:prstGeom prst="rect">
              <a:avLst/>
            </a:prstGeom>
            <a:noFill/>
            <a:ln>
              <a:noFill/>
            </a:ln>
          </p:spPr>
        </p:pic>
        <p:sp>
          <p:nvSpPr>
            <p:cNvPr id="348" name="Google Shape;348;p34"/>
            <p:cNvSpPr txBox="1"/>
            <p:nvPr/>
          </p:nvSpPr>
          <p:spPr>
            <a:xfrm>
              <a:off x="5226825" y="3411125"/>
              <a:ext cx="19359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Consolas"/>
                  <a:ea typeface="Consolas"/>
                  <a:cs typeface="Consolas"/>
                  <a:sym typeface="Consolas"/>
                </a:rPr>
                <a:t>&gt; dpois(x=1, lambda=0.1)</a:t>
              </a:r>
              <a:endParaRPr sz="1000">
                <a:latin typeface="Consolas"/>
                <a:ea typeface="Consolas"/>
                <a:cs typeface="Consolas"/>
                <a:sym typeface="Consolas"/>
              </a:endParaRPr>
            </a:p>
            <a:p>
              <a:pPr indent="0" lvl="0" marL="0" rtl="0" algn="l">
                <a:spcBef>
                  <a:spcPts val="0"/>
                </a:spcBef>
                <a:spcAft>
                  <a:spcPts val="0"/>
                </a:spcAft>
                <a:buNone/>
              </a:pPr>
              <a:r>
                <a:rPr lang="en" sz="1000">
                  <a:latin typeface="Consolas"/>
                  <a:ea typeface="Consolas"/>
                  <a:cs typeface="Consolas"/>
                  <a:sym typeface="Consolas"/>
                </a:rPr>
                <a:t>[1] 0.09048374</a:t>
              </a:r>
              <a:endParaRPr sz="1000">
                <a:latin typeface="Consolas"/>
                <a:ea typeface="Consolas"/>
                <a:cs typeface="Consolas"/>
                <a:sym typeface="Consolas"/>
              </a:endParaRPr>
            </a:p>
            <a:p>
              <a:pPr indent="0" lvl="0" marL="0" rtl="0" algn="l">
                <a:spcBef>
                  <a:spcPts val="0"/>
                </a:spcBef>
                <a:spcAft>
                  <a:spcPts val="0"/>
                </a:spcAft>
                <a:buNone/>
              </a:pPr>
              <a:r>
                <a:t/>
              </a:r>
              <a:endParaRPr sz="1000">
                <a:latin typeface="Consolas"/>
                <a:ea typeface="Consolas"/>
                <a:cs typeface="Consolas"/>
                <a:sym typeface="Consolas"/>
              </a:endParaRPr>
            </a:p>
            <a:p>
              <a:pPr indent="0" lvl="0" marL="0" rtl="0" algn="l">
                <a:spcBef>
                  <a:spcPts val="0"/>
                </a:spcBef>
                <a:spcAft>
                  <a:spcPts val="0"/>
                </a:spcAft>
                <a:buNone/>
              </a:pPr>
              <a:r>
                <a:t/>
              </a:r>
              <a:endParaRPr sz="1000">
                <a:latin typeface="Consolas"/>
                <a:ea typeface="Consolas"/>
                <a:cs typeface="Consolas"/>
                <a:sym typeface="Consolas"/>
              </a:endParaRPr>
            </a:p>
          </p:txBody>
        </p:sp>
        <p:sp>
          <p:nvSpPr>
            <p:cNvPr id="349" name="Google Shape;349;p34"/>
            <p:cNvSpPr txBox="1"/>
            <p:nvPr/>
          </p:nvSpPr>
          <p:spPr>
            <a:xfrm>
              <a:off x="3288575" y="3436650"/>
              <a:ext cx="3831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Nunito"/>
                  <a:ea typeface="Nunito"/>
                  <a:cs typeface="Nunito"/>
                  <a:sym typeface="Nunito"/>
                </a:rPr>
                <a:t>X</a:t>
              </a:r>
              <a:endParaRPr sz="4800">
                <a:latin typeface="Nunito"/>
                <a:ea typeface="Nunito"/>
                <a:cs typeface="Nunito"/>
                <a:sym typeface="Nunito"/>
              </a:endParaRPr>
            </a:p>
          </p:txBody>
        </p:sp>
      </p:grpSp>
      <p:grpSp>
        <p:nvGrpSpPr>
          <p:cNvPr id="350" name="Google Shape;350;p34"/>
          <p:cNvGrpSpPr/>
          <p:nvPr/>
        </p:nvGrpSpPr>
        <p:grpSpPr>
          <a:xfrm>
            <a:off x="7098575" y="3436650"/>
            <a:ext cx="1782600" cy="634650"/>
            <a:chOff x="7098575" y="3436650"/>
            <a:chExt cx="1782600" cy="634650"/>
          </a:xfrm>
        </p:grpSpPr>
        <p:sp>
          <p:nvSpPr>
            <p:cNvPr id="351" name="Google Shape;351;p34"/>
            <p:cNvSpPr txBox="1"/>
            <p:nvPr/>
          </p:nvSpPr>
          <p:spPr>
            <a:xfrm>
              <a:off x="7098575" y="3436650"/>
              <a:ext cx="3831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Nunito"/>
                  <a:ea typeface="Nunito"/>
                  <a:cs typeface="Nunito"/>
                  <a:sym typeface="Nunito"/>
                </a:rPr>
                <a:t>=</a:t>
              </a:r>
              <a:endParaRPr sz="4800">
                <a:latin typeface="Nunito"/>
                <a:ea typeface="Nunito"/>
                <a:cs typeface="Nunito"/>
                <a:sym typeface="Nunito"/>
              </a:endParaRPr>
            </a:p>
          </p:txBody>
        </p:sp>
        <p:sp>
          <p:nvSpPr>
            <p:cNvPr id="352" name="Google Shape;352;p34"/>
            <p:cNvSpPr txBox="1"/>
            <p:nvPr/>
          </p:nvSpPr>
          <p:spPr>
            <a:xfrm>
              <a:off x="7642175" y="3613800"/>
              <a:ext cx="12390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Consolas"/>
                  <a:ea typeface="Consolas"/>
                  <a:cs typeface="Consolas"/>
                  <a:sym typeface="Consolas"/>
                </a:rPr>
                <a:t>0.0081</a:t>
              </a:r>
              <a:endParaRPr sz="2400">
                <a:latin typeface="Consolas"/>
                <a:ea typeface="Consolas"/>
                <a:cs typeface="Consolas"/>
                <a:sym typeface="Consolas"/>
              </a:endParaRPr>
            </a:p>
            <a:p>
              <a:pPr indent="0" lvl="0" marL="0" rtl="0" algn="l">
                <a:spcBef>
                  <a:spcPts val="0"/>
                </a:spcBef>
                <a:spcAft>
                  <a:spcPts val="0"/>
                </a:spcAft>
                <a:buNone/>
              </a:pPr>
              <a:r>
                <a:t/>
              </a:r>
              <a:endParaRPr sz="1000">
                <a:latin typeface="Consolas"/>
                <a:ea typeface="Consolas"/>
                <a:cs typeface="Consolas"/>
                <a:sym typeface="Consolas"/>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5"/>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Why is single-cell "sub-Poisson"?</a:t>
            </a:r>
            <a:endParaRPr b="1" sz="3200"/>
          </a:p>
        </p:txBody>
      </p:sp>
      <p:sp>
        <p:nvSpPr>
          <p:cNvPr id="358" name="Google Shape;358;p35"/>
          <p:cNvSpPr txBox="1"/>
          <p:nvPr/>
        </p:nvSpPr>
        <p:spPr>
          <a:xfrm>
            <a:off x="791400" y="1018013"/>
            <a:ext cx="756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https://liorpachter.wordpress.com/2019/02/07/sub-poisson-loading-for-single-cell-rna-seq/</a:t>
            </a:r>
            <a:endParaRPr/>
          </a:p>
        </p:txBody>
      </p:sp>
      <p:pic>
        <p:nvPicPr>
          <p:cNvPr descr="Beating Poisson encapsulation statistics using close-packed ordering&#10;Adam R. Abate,   Chia-Hung Chen,   Jeremy J. Agresti and   David A. Weitz, Lab Chip, 2009,9, 2628-2631" id="359" name="Google Shape;359;p35" title="ARAbate Encapsulate 2 microgels">
            <a:hlinkClick r:id="rId3"/>
          </p:cNvPr>
          <p:cNvPicPr preferRelativeResize="0"/>
          <p:nvPr/>
        </p:nvPicPr>
        <p:blipFill>
          <a:blip r:embed="rId4">
            <a:alphaModFix/>
          </a:blip>
          <a:stretch>
            <a:fillRect/>
          </a:stretch>
        </p:blipFill>
        <p:spPr>
          <a:xfrm>
            <a:off x="276550" y="1760150"/>
            <a:ext cx="4133200" cy="3099900"/>
          </a:xfrm>
          <a:prstGeom prst="rect">
            <a:avLst/>
          </a:prstGeom>
          <a:noFill/>
          <a:ln>
            <a:noFill/>
          </a:ln>
        </p:spPr>
      </p:pic>
      <p:sp>
        <p:nvSpPr>
          <p:cNvPr id="360" name="Google Shape;360;p35"/>
          <p:cNvSpPr txBox="1"/>
          <p:nvPr/>
        </p:nvSpPr>
        <p:spPr>
          <a:xfrm>
            <a:off x="4915300" y="1839775"/>
            <a:ext cx="38607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1D1C1D"/>
                </a:solidFill>
                <a:highlight>
                  <a:srgbClr val="F8F8F8"/>
                </a:highlight>
              </a:rPr>
              <a:t>“</a:t>
            </a:r>
            <a:r>
              <a:rPr b="1" lang="en" sz="1800">
                <a:solidFill>
                  <a:srgbClr val="1D1C1D"/>
                </a:solidFill>
                <a:highlight>
                  <a:srgbClr val="F8F8F8"/>
                </a:highlight>
              </a:rPr>
              <a:t>the close packing of hydrogel beads [in 10x or inDrops] can be said to enable sub-Poisson loading of beads into droplets</a:t>
            </a:r>
            <a:r>
              <a:rPr lang="en" sz="1800">
                <a:solidFill>
                  <a:srgbClr val="1D1C1D"/>
                </a:solidFill>
                <a:highlight>
                  <a:srgbClr val="F8F8F8"/>
                </a:highlight>
              </a:rPr>
              <a:t> because the variance of beads per droplet is reduced in comparison to the Poisson statistics of plastic beads.” Drop-seq has a ~2-3% cell capture rate while the other two are more like 25-50%</a:t>
            </a:r>
            <a:endParaRPr sz="1800">
              <a:solidFill>
                <a:schemeClr val="dk2"/>
              </a:solidFill>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Depth of aligned sequence is variable</a:t>
            </a:r>
            <a:endParaRPr b="1" sz="3200"/>
          </a:p>
          <a:p>
            <a:pPr indent="0" lvl="0" marL="0" rtl="0" algn="ctr">
              <a:spcBef>
                <a:spcPts val="0"/>
              </a:spcBef>
              <a:spcAft>
                <a:spcPts val="0"/>
              </a:spcAft>
              <a:buNone/>
            </a:pPr>
            <a:r>
              <a:t/>
            </a:r>
            <a:endParaRPr b="1" sz="2400"/>
          </a:p>
        </p:txBody>
      </p:sp>
      <p:pic>
        <p:nvPicPr>
          <p:cNvPr id="69" name="Google Shape;69;p15"/>
          <p:cNvPicPr preferRelativeResize="0"/>
          <p:nvPr/>
        </p:nvPicPr>
        <p:blipFill>
          <a:blip r:embed="rId3">
            <a:alphaModFix/>
          </a:blip>
          <a:stretch>
            <a:fillRect/>
          </a:stretch>
        </p:blipFill>
        <p:spPr>
          <a:xfrm>
            <a:off x="1219200" y="748875"/>
            <a:ext cx="6461467" cy="4242225"/>
          </a:xfrm>
          <a:prstGeom prst="rect">
            <a:avLst/>
          </a:prstGeom>
          <a:noFill/>
          <a:ln>
            <a:noFill/>
          </a:ln>
        </p:spPr>
      </p:pic>
      <p:sp>
        <p:nvSpPr>
          <p:cNvPr id="70" name="Google Shape;70;p15"/>
          <p:cNvSpPr txBox="1"/>
          <p:nvPr/>
        </p:nvSpPr>
        <p:spPr>
          <a:xfrm>
            <a:off x="394625" y="702650"/>
            <a:ext cx="136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Depth =22</a:t>
            </a:r>
            <a:endParaRPr>
              <a:latin typeface="Nunito"/>
              <a:ea typeface="Nunito"/>
              <a:cs typeface="Nunito"/>
              <a:sym typeface="Nunito"/>
            </a:endParaRPr>
          </a:p>
        </p:txBody>
      </p:sp>
      <p:sp>
        <p:nvSpPr>
          <p:cNvPr id="71" name="Google Shape;71;p15"/>
          <p:cNvSpPr txBox="1"/>
          <p:nvPr/>
        </p:nvSpPr>
        <p:spPr>
          <a:xfrm>
            <a:off x="2635700" y="702650"/>
            <a:ext cx="136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Depth =32</a:t>
            </a:r>
            <a:endParaRPr>
              <a:latin typeface="Nunito"/>
              <a:ea typeface="Nunito"/>
              <a:cs typeface="Nunito"/>
              <a:sym typeface="Nunito"/>
            </a:endParaRPr>
          </a:p>
        </p:txBody>
      </p:sp>
      <p:sp>
        <p:nvSpPr>
          <p:cNvPr id="72" name="Google Shape;72;p15"/>
          <p:cNvSpPr txBox="1"/>
          <p:nvPr/>
        </p:nvSpPr>
        <p:spPr>
          <a:xfrm>
            <a:off x="4713150" y="702650"/>
            <a:ext cx="136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Depth =40</a:t>
            </a:r>
            <a:endParaRPr>
              <a:latin typeface="Nunito"/>
              <a:ea typeface="Nunito"/>
              <a:cs typeface="Nunito"/>
              <a:sym typeface="Nunito"/>
            </a:endParaRPr>
          </a:p>
        </p:txBody>
      </p:sp>
      <p:sp>
        <p:nvSpPr>
          <p:cNvPr id="73" name="Google Shape;73;p15"/>
          <p:cNvSpPr txBox="1"/>
          <p:nvPr/>
        </p:nvSpPr>
        <p:spPr>
          <a:xfrm>
            <a:off x="6713600" y="702650"/>
            <a:ext cx="136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Depth =20</a:t>
            </a:r>
            <a:endParaRPr>
              <a:latin typeface="Nunito"/>
              <a:ea typeface="Nunito"/>
              <a:cs typeface="Nunito"/>
              <a:sym typeface="Nunito"/>
            </a:endParaRPr>
          </a:p>
        </p:txBody>
      </p:sp>
      <p:cxnSp>
        <p:nvCxnSpPr>
          <p:cNvPr id="74" name="Google Shape;74;p15"/>
          <p:cNvCxnSpPr>
            <a:stCxn id="70" idx="2"/>
          </p:cNvCxnSpPr>
          <p:nvPr/>
        </p:nvCxnSpPr>
        <p:spPr>
          <a:xfrm>
            <a:off x="1078025" y="1102850"/>
            <a:ext cx="1039500" cy="754800"/>
          </a:xfrm>
          <a:prstGeom prst="straightConnector1">
            <a:avLst/>
          </a:prstGeom>
          <a:noFill/>
          <a:ln cap="flat" cmpd="sng" w="9525">
            <a:solidFill>
              <a:schemeClr val="dk2"/>
            </a:solidFill>
            <a:prstDash val="solid"/>
            <a:round/>
            <a:headEnd len="med" w="med" type="none"/>
            <a:tailEnd len="med" w="med" type="triangle"/>
          </a:ln>
        </p:spPr>
      </p:cxnSp>
      <p:cxnSp>
        <p:nvCxnSpPr>
          <p:cNvPr id="75" name="Google Shape;75;p15"/>
          <p:cNvCxnSpPr>
            <a:stCxn id="71" idx="2"/>
          </p:cNvCxnSpPr>
          <p:nvPr/>
        </p:nvCxnSpPr>
        <p:spPr>
          <a:xfrm flipH="1">
            <a:off x="2541200" y="1102850"/>
            <a:ext cx="777900" cy="572100"/>
          </a:xfrm>
          <a:prstGeom prst="straightConnector1">
            <a:avLst/>
          </a:prstGeom>
          <a:noFill/>
          <a:ln cap="flat" cmpd="sng" w="9525">
            <a:solidFill>
              <a:schemeClr val="dk2"/>
            </a:solidFill>
            <a:prstDash val="solid"/>
            <a:round/>
            <a:headEnd len="med" w="med" type="none"/>
            <a:tailEnd len="med" w="med" type="triangle"/>
          </a:ln>
        </p:spPr>
      </p:cxnSp>
      <p:cxnSp>
        <p:nvCxnSpPr>
          <p:cNvPr id="76" name="Google Shape;76;p15"/>
          <p:cNvCxnSpPr/>
          <p:nvPr/>
        </p:nvCxnSpPr>
        <p:spPr>
          <a:xfrm flipH="1">
            <a:off x="4627400" y="1043475"/>
            <a:ext cx="777900" cy="572100"/>
          </a:xfrm>
          <a:prstGeom prst="straightConnector1">
            <a:avLst/>
          </a:prstGeom>
          <a:noFill/>
          <a:ln cap="flat" cmpd="sng" w="9525">
            <a:solidFill>
              <a:schemeClr val="dk2"/>
            </a:solidFill>
            <a:prstDash val="solid"/>
            <a:round/>
            <a:headEnd len="med" w="med" type="none"/>
            <a:tailEnd len="med" w="med" type="triangle"/>
          </a:ln>
        </p:spPr>
      </p:cxnSp>
      <p:cxnSp>
        <p:nvCxnSpPr>
          <p:cNvPr id="77" name="Google Shape;77;p15"/>
          <p:cNvCxnSpPr>
            <a:stCxn id="73" idx="2"/>
          </p:cNvCxnSpPr>
          <p:nvPr/>
        </p:nvCxnSpPr>
        <p:spPr>
          <a:xfrm>
            <a:off x="7397000" y="1102850"/>
            <a:ext cx="78000" cy="754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What accounts for </a:t>
            </a:r>
            <a:r>
              <a:rPr b="1" lang="en" sz="3200"/>
              <a:t>variability in depth?</a:t>
            </a:r>
            <a:endParaRPr b="1" sz="3200"/>
          </a:p>
          <a:p>
            <a:pPr indent="0" lvl="0" marL="0" rtl="0" algn="ctr">
              <a:spcBef>
                <a:spcPts val="0"/>
              </a:spcBef>
              <a:spcAft>
                <a:spcPts val="0"/>
              </a:spcAft>
              <a:buNone/>
            </a:pPr>
            <a:r>
              <a:t/>
            </a:r>
            <a:endParaRPr b="1" sz="2400"/>
          </a:p>
        </p:txBody>
      </p:sp>
      <p:pic>
        <p:nvPicPr>
          <p:cNvPr id="83" name="Google Shape;83;p16"/>
          <p:cNvPicPr preferRelativeResize="0"/>
          <p:nvPr/>
        </p:nvPicPr>
        <p:blipFill>
          <a:blip r:embed="rId3">
            <a:alphaModFix/>
          </a:blip>
          <a:stretch>
            <a:fillRect/>
          </a:stretch>
        </p:blipFill>
        <p:spPr>
          <a:xfrm>
            <a:off x="710550" y="758500"/>
            <a:ext cx="7722889" cy="42422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What accounts for variability in depth?</a:t>
            </a:r>
            <a:endParaRPr b="1" sz="3200"/>
          </a:p>
          <a:p>
            <a:pPr indent="0" lvl="0" marL="0" rtl="0" algn="ctr">
              <a:spcBef>
                <a:spcPts val="0"/>
              </a:spcBef>
              <a:spcAft>
                <a:spcPts val="0"/>
              </a:spcAft>
              <a:buNone/>
            </a:pPr>
            <a:r>
              <a:t/>
            </a:r>
            <a:endParaRPr b="1" sz="2400"/>
          </a:p>
        </p:txBody>
      </p:sp>
      <p:pic>
        <p:nvPicPr>
          <p:cNvPr id="89" name="Google Shape;89;p17"/>
          <p:cNvPicPr preferRelativeResize="0"/>
          <p:nvPr/>
        </p:nvPicPr>
        <p:blipFill rotWithShape="1">
          <a:blip r:embed="rId3">
            <a:alphaModFix/>
          </a:blip>
          <a:srcRect b="15774" l="0" r="49382" t="15699"/>
          <a:stretch/>
        </p:blipFill>
        <p:spPr>
          <a:xfrm>
            <a:off x="2061413" y="664150"/>
            <a:ext cx="5021174" cy="43868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Siméon-Denis Poisson</a:t>
            </a:r>
            <a:endParaRPr b="1" sz="3200"/>
          </a:p>
          <a:p>
            <a:pPr indent="0" lvl="0" marL="0" rtl="0" algn="ctr">
              <a:spcBef>
                <a:spcPts val="0"/>
              </a:spcBef>
              <a:spcAft>
                <a:spcPts val="0"/>
              </a:spcAft>
              <a:buNone/>
            </a:pPr>
            <a:r>
              <a:rPr b="1" lang="en" sz="2400"/>
              <a:t>French mathematician, engineer, physicist (1781 – 1840)</a:t>
            </a:r>
            <a:endParaRPr b="1" sz="2400"/>
          </a:p>
        </p:txBody>
      </p:sp>
      <p:pic>
        <p:nvPicPr>
          <p:cNvPr id="95" name="Google Shape;95;p18"/>
          <p:cNvPicPr preferRelativeResize="0"/>
          <p:nvPr/>
        </p:nvPicPr>
        <p:blipFill>
          <a:blip r:embed="rId3">
            <a:alphaModFix/>
          </a:blip>
          <a:stretch>
            <a:fillRect/>
          </a:stretch>
        </p:blipFill>
        <p:spPr>
          <a:xfrm>
            <a:off x="1415552" y="1360525"/>
            <a:ext cx="2535750" cy="3397900"/>
          </a:xfrm>
          <a:prstGeom prst="rect">
            <a:avLst/>
          </a:prstGeom>
          <a:noFill/>
          <a:ln>
            <a:noFill/>
          </a:ln>
        </p:spPr>
      </p:pic>
      <p:sp>
        <p:nvSpPr>
          <p:cNvPr id="96" name="Google Shape;96;p18"/>
          <p:cNvSpPr txBox="1"/>
          <p:nvPr/>
        </p:nvSpPr>
        <p:spPr>
          <a:xfrm>
            <a:off x="4559925" y="1596925"/>
            <a:ext cx="3497700" cy="408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Nunito"/>
              <a:buChar char="●"/>
            </a:pPr>
            <a:r>
              <a:rPr lang="en" sz="1800">
                <a:latin typeface="Nunito"/>
                <a:ea typeface="Nunito"/>
                <a:cs typeface="Nunito"/>
                <a:sym typeface="Nunito"/>
              </a:rPr>
              <a:t>One of 72 scientists whose name is on the Eiffel tower.</a:t>
            </a:r>
            <a:endParaRPr sz="1800">
              <a:latin typeface="Nunito"/>
              <a:ea typeface="Nunito"/>
              <a:cs typeface="Nunito"/>
              <a:sym typeface="Nunito"/>
            </a:endParaRPr>
          </a:p>
          <a:p>
            <a:pPr indent="-342900" lvl="0" marL="457200" rtl="0" algn="l">
              <a:spcBef>
                <a:spcPts val="0"/>
              </a:spcBef>
              <a:spcAft>
                <a:spcPts val="0"/>
              </a:spcAft>
              <a:buSzPts val="1800"/>
              <a:buFont typeface="Nunito"/>
              <a:buChar char="●"/>
            </a:pPr>
            <a:r>
              <a:rPr lang="en" sz="1800">
                <a:latin typeface="Nunito"/>
                <a:ea typeface="Nunito"/>
                <a:cs typeface="Nunito"/>
                <a:sym typeface="Nunito"/>
              </a:rPr>
              <a:t>&gt;300 publications on math, physics, and astronomy</a:t>
            </a:r>
            <a:endParaRPr sz="1800">
              <a:latin typeface="Nunito"/>
              <a:ea typeface="Nunito"/>
              <a:cs typeface="Nunito"/>
              <a:sym typeface="Nunito"/>
            </a:endParaRPr>
          </a:p>
          <a:p>
            <a:pPr indent="-342900" lvl="0" marL="457200" rtl="0" algn="l">
              <a:spcBef>
                <a:spcPts val="0"/>
              </a:spcBef>
              <a:spcAft>
                <a:spcPts val="0"/>
              </a:spcAft>
              <a:buSzPts val="1800"/>
              <a:buFont typeface="Nunito"/>
              <a:buChar char="●"/>
            </a:pPr>
            <a:r>
              <a:rPr lang="en" sz="1800">
                <a:latin typeface="Nunito"/>
                <a:ea typeface="Nunito"/>
                <a:cs typeface="Nunito"/>
                <a:sym typeface="Nunito"/>
              </a:rPr>
              <a:t>Creator of the </a:t>
            </a:r>
            <a:r>
              <a:rPr b="1" lang="en" sz="1800">
                <a:latin typeface="Nunito"/>
                <a:ea typeface="Nunito"/>
                <a:cs typeface="Nunito"/>
                <a:sym typeface="Nunito"/>
              </a:rPr>
              <a:t>Poisson distribution</a:t>
            </a:r>
            <a:r>
              <a:rPr lang="en" sz="1800">
                <a:latin typeface="Nunito"/>
                <a:ea typeface="Nunito"/>
                <a:cs typeface="Nunito"/>
                <a:sym typeface="Nunito"/>
              </a:rPr>
              <a:t>. Incredibly useful in science for cases where we need to count and model random events</a:t>
            </a:r>
            <a:endParaRPr sz="1800">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nvSpPr>
        <p:spPr>
          <a:xfrm>
            <a:off x="776100" y="842425"/>
            <a:ext cx="7648200" cy="28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Nunito"/>
                <a:ea typeface="Nunito"/>
                <a:cs typeface="Nunito"/>
                <a:sym typeface="Nunito"/>
              </a:rPr>
              <a:t>The Poisson distribution is used to describe the distribution of </a:t>
            </a:r>
            <a:r>
              <a:rPr lang="en" sz="2400">
                <a:solidFill>
                  <a:srgbClr val="1155CC"/>
                </a:solidFill>
                <a:latin typeface="Nunito"/>
                <a:ea typeface="Nunito"/>
                <a:cs typeface="Nunito"/>
                <a:sym typeface="Nunito"/>
              </a:rPr>
              <a:t>rare events</a:t>
            </a:r>
            <a:r>
              <a:rPr lang="en" sz="2400">
                <a:latin typeface="Nunito"/>
                <a:ea typeface="Nunito"/>
                <a:cs typeface="Nunito"/>
                <a:sym typeface="Nunito"/>
              </a:rPr>
              <a:t> in a </a:t>
            </a:r>
            <a:r>
              <a:rPr lang="en" sz="2400">
                <a:solidFill>
                  <a:srgbClr val="1155CC"/>
                </a:solidFill>
                <a:latin typeface="Nunito"/>
                <a:ea typeface="Nunito"/>
                <a:cs typeface="Nunito"/>
                <a:sym typeface="Nunito"/>
              </a:rPr>
              <a:t>large population</a:t>
            </a:r>
            <a:r>
              <a:rPr lang="en" sz="2400">
                <a:latin typeface="Nunito"/>
                <a:ea typeface="Nunito"/>
                <a:cs typeface="Nunito"/>
                <a:sym typeface="Nunito"/>
              </a:rPr>
              <a:t>. For example, at any particular time, there is a certain probability that a particular cell within a large population of cells will acquire a mutation.</a:t>
            </a:r>
            <a:endParaRPr sz="2400">
              <a:latin typeface="Nunito"/>
              <a:ea typeface="Nunito"/>
              <a:cs typeface="Nunito"/>
              <a:sym typeface="Nunito"/>
            </a:endParaRPr>
          </a:p>
          <a:p>
            <a:pPr indent="0" lvl="0" marL="0" rtl="0" algn="l">
              <a:spcBef>
                <a:spcPts val="0"/>
              </a:spcBef>
              <a:spcAft>
                <a:spcPts val="0"/>
              </a:spcAft>
              <a:buNone/>
            </a:pPr>
            <a:r>
              <a:t/>
            </a:r>
            <a:endParaRPr sz="2400">
              <a:latin typeface="Nunito"/>
              <a:ea typeface="Nunito"/>
              <a:cs typeface="Nunito"/>
              <a:sym typeface="Nunito"/>
            </a:endParaRPr>
          </a:p>
          <a:p>
            <a:pPr indent="0" lvl="0" marL="0" rtl="0" algn="l">
              <a:spcBef>
                <a:spcPts val="0"/>
              </a:spcBef>
              <a:spcAft>
                <a:spcPts val="0"/>
              </a:spcAft>
              <a:buNone/>
            </a:pPr>
            <a:r>
              <a:rPr lang="en" sz="2400">
                <a:latin typeface="Nunito"/>
                <a:ea typeface="Nunito"/>
                <a:cs typeface="Nunito"/>
                <a:sym typeface="Nunito"/>
              </a:rPr>
              <a:t> A Poisson process is appropriate here because </a:t>
            </a:r>
            <a:r>
              <a:rPr lang="en" sz="2400">
                <a:solidFill>
                  <a:srgbClr val="1155CC"/>
                </a:solidFill>
                <a:latin typeface="Nunito"/>
                <a:ea typeface="Nunito"/>
                <a:cs typeface="Nunito"/>
                <a:sym typeface="Nunito"/>
              </a:rPr>
              <a:t>mutation acquisition is a rare event</a:t>
            </a:r>
            <a:r>
              <a:rPr lang="en" sz="2400">
                <a:latin typeface="Nunito"/>
                <a:ea typeface="Nunito"/>
                <a:cs typeface="Nunito"/>
                <a:sym typeface="Nunito"/>
              </a:rPr>
              <a:t>, and each mutation event is </a:t>
            </a:r>
            <a:r>
              <a:rPr lang="en" sz="2400">
                <a:solidFill>
                  <a:srgbClr val="1155CC"/>
                </a:solidFill>
                <a:latin typeface="Nunito"/>
                <a:ea typeface="Nunito"/>
                <a:cs typeface="Nunito"/>
                <a:sym typeface="Nunito"/>
              </a:rPr>
              <a:t>independent of one another</a:t>
            </a:r>
            <a:r>
              <a:rPr lang="en" sz="2400">
                <a:latin typeface="Nunito"/>
                <a:ea typeface="Nunito"/>
                <a:cs typeface="Nunito"/>
                <a:sym typeface="Nunito"/>
              </a:rPr>
              <a:t>.</a:t>
            </a:r>
            <a:endParaRPr sz="2400">
              <a:latin typeface="Nunito"/>
              <a:ea typeface="Nunito"/>
              <a:cs typeface="Nunito"/>
              <a:sym typeface="Nunito"/>
            </a:endParaRPr>
          </a:p>
        </p:txBody>
      </p:sp>
      <p:sp>
        <p:nvSpPr>
          <p:cNvPr id="102" name="Google Shape;102;p19"/>
          <p:cNvSpPr txBox="1"/>
          <p:nvPr/>
        </p:nvSpPr>
        <p:spPr>
          <a:xfrm>
            <a:off x="0" y="4876800"/>
            <a:ext cx="7302600" cy="22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u="sng">
                <a:solidFill>
                  <a:schemeClr val="hlink"/>
                </a:solidFill>
                <a:hlinkClick r:id="rId3"/>
              </a:rPr>
              <a:t>https://www.sciencedirect.com/topics/biochemistry-genetics-and-molecular-biology/poisson-distribution</a:t>
            </a:r>
            <a:endParaRPr sz="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200"/>
              <a:t>Poisson Process</a:t>
            </a:r>
            <a:endParaRPr b="1" sz="3200"/>
          </a:p>
        </p:txBody>
      </p:sp>
      <p:sp>
        <p:nvSpPr>
          <p:cNvPr id="108" name="Google Shape;108;p20"/>
          <p:cNvSpPr txBox="1"/>
          <p:nvPr/>
        </p:nvSpPr>
        <p:spPr>
          <a:xfrm>
            <a:off x="443300" y="809100"/>
            <a:ext cx="8240400" cy="94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Nunito"/>
                <a:ea typeface="Nunito"/>
                <a:cs typeface="Nunito"/>
                <a:sym typeface="Nunito"/>
              </a:rPr>
              <a:t>Useful model when counting the occurrences of events that appear to happen at a certain rate, but at random.</a:t>
            </a:r>
            <a:endParaRPr sz="2400">
              <a:latin typeface="Nunito"/>
              <a:ea typeface="Nunito"/>
              <a:cs typeface="Nunito"/>
              <a:sym typeface="Nunito"/>
            </a:endParaRPr>
          </a:p>
        </p:txBody>
      </p:sp>
      <p:sp>
        <p:nvSpPr>
          <p:cNvPr id="109" name="Google Shape;109;p20"/>
          <p:cNvSpPr txBox="1"/>
          <p:nvPr/>
        </p:nvSpPr>
        <p:spPr>
          <a:xfrm>
            <a:off x="443300" y="1875900"/>
            <a:ext cx="8240400" cy="94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Nunito"/>
                <a:ea typeface="Nunito"/>
                <a:cs typeface="Nunito"/>
                <a:sym typeface="Nunito"/>
              </a:rPr>
              <a:t>Let's say that there is 1 earthquake above 6.0 worldwide per month, on average.</a:t>
            </a:r>
            <a:endParaRPr sz="2400">
              <a:latin typeface="Nunito"/>
              <a:ea typeface="Nunito"/>
              <a:cs typeface="Nunito"/>
              <a:sym typeface="Nunito"/>
            </a:endParaRPr>
          </a:p>
        </p:txBody>
      </p:sp>
      <p:grpSp>
        <p:nvGrpSpPr>
          <p:cNvPr id="110" name="Google Shape;110;p20"/>
          <p:cNvGrpSpPr/>
          <p:nvPr/>
        </p:nvGrpSpPr>
        <p:grpSpPr>
          <a:xfrm>
            <a:off x="558675" y="3783225"/>
            <a:ext cx="8176200" cy="574725"/>
            <a:chOff x="558675" y="3783225"/>
            <a:chExt cx="8176200" cy="574725"/>
          </a:xfrm>
        </p:grpSpPr>
        <p:cxnSp>
          <p:nvCxnSpPr>
            <p:cNvPr id="111" name="Google Shape;111;p20"/>
            <p:cNvCxnSpPr/>
            <p:nvPr/>
          </p:nvCxnSpPr>
          <p:spPr>
            <a:xfrm>
              <a:off x="558675" y="3783225"/>
              <a:ext cx="7572600" cy="0"/>
            </a:xfrm>
            <a:prstGeom prst="straightConnector1">
              <a:avLst/>
            </a:prstGeom>
            <a:noFill/>
            <a:ln cap="flat" cmpd="sng" w="9525">
              <a:solidFill>
                <a:schemeClr val="dk2"/>
              </a:solidFill>
              <a:prstDash val="solid"/>
              <a:round/>
              <a:headEnd len="med" w="med" type="none"/>
              <a:tailEnd len="med" w="med" type="triangle"/>
            </a:ln>
          </p:spPr>
        </p:cxnSp>
        <p:sp>
          <p:nvSpPr>
            <p:cNvPr id="112" name="Google Shape;112;p20"/>
            <p:cNvSpPr txBox="1"/>
            <p:nvPr/>
          </p:nvSpPr>
          <p:spPr>
            <a:xfrm>
              <a:off x="634875" y="3949950"/>
              <a:ext cx="10134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Month 1</a:t>
              </a:r>
              <a:endParaRPr>
                <a:latin typeface="Nunito"/>
                <a:ea typeface="Nunito"/>
                <a:cs typeface="Nunito"/>
                <a:sym typeface="Nunito"/>
              </a:endParaRPr>
            </a:p>
          </p:txBody>
        </p:sp>
        <p:sp>
          <p:nvSpPr>
            <p:cNvPr id="113" name="Google Shape;113;p20"/>
            <p:cNvSpPr txBox="1"/>
            <p:nvPr/>
          </p:nvSpPr>
          <p:spPr>
            <a:xfrm>
              <a:off x="7721475" y="3949950"/>
              <a:ext cx="10134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Month 32</a:t>
              </a:r>
              <a:endParaRPr>
                <a:latin typeface="Nunito"/>
                <a:ea typeface="Nunito"/>
                <a:cs typeface="Nunito"/>
                <a:sym typeface="Nunito"/>
              </a:endParaRPr>
            </a:p>
          </p:txBody>
        </p:sp>
      </p:grpSp>
      <p:grpSp>
        <p:nvGrpSpPr>
          <p:cNvPr id="114" name="Google Shape;114;p20"/>
          <p:cNvGrpSpPr/>
          <p:nvPr/>
        </p:nvGrpSpPr>
        <p:grpSpPr>
          <a:xfrm>
            <a:off x="1102400" y="3318850"/>
            <a:ext cx="291000" cy="519000"/>
            <a:chOff x="1102400" y="3318850"/>
            <a:chExt cx="291000" cy="519000"/>
          </a:xfrm>
        </p:grpSpPr>
        <p:sp>
          <p:nvSpPr>
            <p:cNvPr id="115" name="Google Shape;115;p20"/>
            <p:cNvSpPr/>
            <p:nvPr/>
          </p:nvSpPr>
          <p:spPr>
            <a:xfrm>
              <a:off x="11963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txBox="1"/>
            <p:nvPr/>
          </p:nvSpPr>
          <p:spPr>
            <a:xfrm>
              <a:off x="11024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2</a:t>
              </a:r>
              <a:endParaRPr>
                <a:solidFill>
                  <a:schemeClr val="dk1"/>
                </a:solidFill>
                <a:latin typeface="Nunito"/>
                <a:ea typeface="Nunito"/>
                <a:cs typeface="Nunito"/>
                <a:sym typeface="Nunito"/>
              </a:endParaRPr>
            </a:p>
          </p:txBody>
        </p:sp>
      </p:grpSp>
      <p:grpSp>
        <p:nvGrpSpPr>
          <p:cNvPr id="117" name="Google Shape;117;p20"/>
          <p:cNvGrpSpPr/>
          <p:nvPr/>
        </p:nvGrpSpPr>
        <p:grpSpPr>
          <a:xfrm>
            <a:off x="873800" y="3318850"/>
            <a:ext cx="291000" cy="519000"/>
            <a:chOff x="873800" y="3318850"/>
            <a:chExt cx="291000" cy="519000"/>
          </a:xfrm>
        </p:grpSpPr>
        <p:sp>
          <p:nvSpPr>
            <p:cNvPr id="118" name="Google Shape;118;p20"/>
            <p:cNvSpPr/>
            <p:nvPr/>
          </p:nvSpPr>
          <p:spPr>
            <a:xfrm>
              <a:off x="9677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txBox="1"/>
            <p:nvPr/>
          </p:nvSpPr>
          <p:spPr>
            <a:xfrm>
              <a:off x="8738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grpSp>
      <p:grpSp>
        <p:nvGrpSpPr>
          <p:cNvPr id="120" name="Google Shape;120;p20"/>
          <p:cNvGrpSpPr/>
          <p:nvPr/>
        </p:nvGrpSpPr>
        <p:grpSpPr>
          <a:xfrm>
            <a:off x="645200" y="3318850"/>
            <a:ext cx="291000" cy="519000"/>
            <a:chOff x="645200" y="3318850"/>
            <a:chExt cx="291000" cy="519000"/>
          </a:xfrm>
        </p:grpSpPr>
        <p:sp>
          <p:nvSpPr>
            <p:cNvPr id="121" name="Google Shape;121;p20"/>
            <p:cNvSpPr/>
            <p:nvPr/>
          </p:nvSpPr>
          <p:spPr>
            <a:xfrm>
              <a:off x="7391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txBox="1"/>
            <p:nvPr/>
          </p:nvSpPr>
          <p:spPr>
            <a:xfrm>
              <a:off x="6452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grpSp>
      <p:grpSp>
        <p:nvGrpSpPr>
          <p:cNvPr id="123" name="Google Shape;123;p20"/>
          <p:cNvGrpSpPr/>
          <p:nvPr/>
        </p:nvGrpSpPr>
        <p:grpSpPr>
          <a:xfrm>
            <a:off x="1788200" y="3318850"/>
            <a:ext cx="291000" cy="519000"/>
            <a:chOff x="1788200" y="3318850"/>
            <a:chExt cx="291000" cy="519000"/>
          </a:xfrm>
        </p:grpSpPr>
        <p:sp>
          <p:nvSpPr>
            <p:cNvPr id="124" name="Google Shape;124;p20"/>
            <p:cNvSpPr/>
            <p:nvPr/>
          </p:nvSpPr>
          <p:spPr>
            <a:xfrm>
              <a:off x="18821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txBox="1"/>
            <p:nvPr/>
          </p:nvSpPr>
          <p:spPr>
            <a:xfrm>
              <a:off x="17882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grpSp>
      <p:grpSp>
        <p:nvGrpSpPr>
          <p:cNvPr id="126" name="Google Shape;126;p20"/>
          <p:cNvGrpSpPr/>
          <p:nvPr/>
        </p:nvGrpSpPr>
        <p:grpSpPr>
          <a:xfrm>
            <a:off x="1331000" y="3318850"/>
            <a:ext cx="291000" cy="519000"/>
            <a:chOff x="1331000" y="3318850"/>
            <a:chExt cx="291000" cy="519000"/>
          </a:xfrm>
        </p:grpSpPr>
        <p:sp>
          <p:nvSpPr>
            <p:cNvPr id="127" name="Google Shape;127;p20"/>
            <p:cNvSpPr/>
            <p:nvPr/>
          </p:nvSpPr>
          <p:spPr>
            <a:xfrm>
              <a:off x="14249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txBox="1"/>
            <p:nvPr/>
          </p:nvSpPr>
          <p:spPr>
            <a:xfrm>
              <a:off x="13310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grpSp>
      <p:grpSp>
        <p:nvGrpSpPr>
          <p:cNvPr id="129" name="Google Shape;129;p20"/>
          <p:cNvGrpSpPr/>
          <p:nvPr/>
        </p:nvGrpSpPr>
        <p:grpSpPr>
          <a:xfrm>
            <a:off x="1559600" y="3318850"/>
            <a:ext cx="291000" cy="519000"/>
            <a:chOff x="1559600" y="3318850"/>
            <a:chExt cx="291000" cy="519000"/>
          </a:xfrm>
        </p:grpSpPr>
        <p:sp>
          <p:nvSpPr>
            <p:cNvPr id="130" name="Google Shape;130;p20"/>
            <p:cNvSpPr/>
            <p:nvPr/>
          </p:nvSpPr>
          <p:spPr>
            <a:xfrm>
              <a:off x="16535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txBox="1"/>
            <p:nvPr/>
          </p:nvSpPr>
          <p:spPr>
            <a:xfrm>
              <a:off x="15596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grpSp>
      <p:grpSp>
        <p:nvGrpSpPr>
          <p:cNvPr id="132" name="Google Shape;132;p20"/>
          <p:cNvGrpSpPr/>
          <p:nvPr/>
        </p:nvGrpSpPr>
        <p:grpSpPr>
          <a:xfrm>
            <a:off x="2474000" y="3318850"/>
            <a:ext cx="291000" cy="519000"/>
            <a:chOff x="2474000" y="3318850"/>
            <a:chExt cx="291000" cy="519000"/>
          </a:xfrm>
        </p:grpSpPr>
        <p:sp>
          <p:nvSpPr>
            <p:cNvPr id="133" name="Google Shape;133;p20"/>
            <p:cNvSpPr/>
            <p:nvPr/>
          </p:nvSpPr>
          <p:spPr>
            <a:xfrm>
              <a:off x="25679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txBox="1"/>
            <p:nvPr/>
          </p:nvSpPr>
          <p:spPr>
            <a:xfrm>
              <a:off x="24740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grpSp>
      <p:grpSp>
        <p:nvGrpSpPr>
          <p:cNvPr id="135" name="Google Shape;135;p20"/>
          <p:cNvGrpSpPr/>
          <p:nvPr/>
        </p:nvGrpSpPr>
        <p:grpSpPr>
          <a:xfrm>
            <a:off x="2245400" y="3318850"/>
            <a:ext cx="291000" cy="519000"/>
            <a:chOff x="2245400" y="3318850"/>
            <a:chExt cx="291000" cy="519000"/>
          </a:xfrm>
        </p:grpSpPr>
        <p:sp>
          <p:nvSpPr>
            <p:cNvPr id="136" name="Google Shape;136;p20"/>
            <p:cNvSpPr/>
            <p:nvPr/>
          </p:nvSpPr>
          <p:spPr>
            <a:xfrm>
              <a:off x="23393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txBox="1"/>
            <p:nvPr/>
          </p:nvSpPr>
          <p:spPr>
            <a:xfrm>
              <a:off x="22454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3</a:t>
              </a:r>
              <a:endParaRPr>
                <a:solidFill>
                  <a:schemeClr val="dk1"/>
                </a:solidFill>
                <a:latin typeface="Nunito"/>
                <a:ea typeface="Nunito"/>
                <a:cs typeface="Nunito"/>
                <a:sym typeface="Nunito"/>
              </a:endParaRPr>
            </a:p>
          </p:txBody>
        </p:sp>
      </p:grpSp>
      <p:grpSp>
        <p:nvGrpSpPr>
          <p:cNvPr id="138" name="Google Shape;138;p20"/>
          <p:cNvGrpSpPr/>
          <p:nvPr/>
        </p:nvGrpSpPr>
        <p:grpSpPr>
          <a:xfrm>
            <a:off x="2016800" y="3318850"/>
            <a:ext cx="291000" cy="519000"/>
            <a:chOff x="2016800" y="3318850"/>
            <a:chExt cx="291000" cy="519000"/>
          </a:xfrm>
        </p:grpSpPr>
        <p:sp>
          <p:nvSpPr>
            <p:cNvPr id="139" name="Google Shape;139;p20"/>
            <p:cNvSpPr/>
            <p:nvPr/>
          </p:nvSpPr>
          <p:spPr>
            <a:xfrm>
              <a:off x="21107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txBox="1"/>
            <p:nvPr/>
          </p:nvSpPr>
          <p:spPr>
            <a:xfrm>
              <a:off x="20168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grpSp>
      <p:grpSp>
        <p:nvGrpSpPr>
          <p:cNvPr id="141" name="Google Shape;141;p20"/>
          <p:cNvGrpSpPr/>
          <p:nvPr/>
        </p:nvGrpSpPr>
        <p:grpSpPr>
          <a:xfrm>
            <a:off x="2702600" y="3318850"/>
            <a:ext cx="5320200" cy="519000"/>
            <a:chOff x="2702600" y="3318850"/>
            <a:chExt cx="5320200" cy="519000"/>
          </a:xfrm>
        </p:grpSpPr>
        <p:sp>
          <p:nvSpPr>
            <p:cNvPr id="142" name="Google Shape;142;p20"/>
            <p:cNvSpPr/>
            <p:nvPr/>
          </p:nvSpPr>
          <p:spPr>
            <a:xfrm>
              <a:off x="27965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30251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32537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34823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37109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39395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41681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43967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46253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48539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50825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53111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55397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57683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59969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62255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64541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66827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69113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71399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7368500" y="3734650"/>
              <a:ext cx="103200" cy="103200"/>
            </a:xfrm>
            <a:prstGeom prst="ellipse">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75971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7825700" y="3734650"/>
              <a:ext cx="103200" cy="1032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txBox="1"/>
            <p:nvPr/>
          </p:nvSpPr>
          <p:spPr>
            <a:xfrm>
              <a:off x="31598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2</a:t>
              </a:r>
              <a:endParaRPr>
                <a:solidFill>
                  <a:schemeClr val="dk1"/>
                </a:solidFill>
                <a:latin typeface="Nunito"/>
                <a:ea typeface="Nunito"/>
                <a:cs typeface="Nunito"/>
                <a:sym typeface="Nunito"/>
              </a:endParaRPr>
            </a:p>
          </p:txBody>
        </p:sp>
        <p:sp>
          <p:nvSpPr>
            <p:cNvPr id="166" name="Google Shape;166;p20"/>
            <p:cNvSpPr txBox="1"/>
            <p:nvPr/>
          </p:nvSpPr>
          <p:spPr>
            <a:xfrm>
              <a:off x="27026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sp>
          <p:nvSpPr>
            <p:cNvPr id="167" name="Google Shape;167;p20"/>
            <p:cNvSpPr txBox="1"/>
            <p:nvPr/>
          </p:nvSpPr>
          <p:spPr>
            <a:xfrm>
              <a:off x="29312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sp>
          <p:nvSpPr>
            <p:cNvPr id="168" name="Google Shape;168;p20"/>
            <p:cNvSpPr txBox="1"/>
            <p:nvPr/>
          </p:nvSpPr>
          <p:spPr>
            <a:xfrm>
              <a:off x="38456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sp>
          <p:nvSpPr>
            <p:cNvPr id="169" name="Google Shape;169;p20"/>
            <p:cNvSpPr txBox="1"/>
            <p:nvPr/>
          </p:nvSpPr>
          <p:spPr>
            <a:xfrm>
              <a:off x="36170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sp>
          <p:nvSpPr>
            <p:cNvPr id="170" name="Google Shape;170;p20"/>
            <p:cNvSpPr txBox="1"/>
            <p:nvPr/>
          </p:nvSpPr>
          <p:spPr>
            <a:xfrm>
              <a:off x="33884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sp>
          <p:nvSpPr>
            <p:cNvPr id="171" name="Google Shape;171;p20"/>
            <p:cNvSpPr txBox="1"/>
            <p:nvPr/>
          </p:nvSpPr>
          <p:spPr>
            <a:xfrm>
              <a:off x="45314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sp>
          <p:nvSpPr>
            <p:cNvPr id="172" name="Google Shape;172;p20"/>
            <p:cNvSpPr txBox="1"/>
            <p:nvPr/>
          </p:nvSpPr>
          <p:spPr>
            <a:xfrm>
              <a:off x="40742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sp>
          <p:nvSpPr>
            <p:cNvPr id="173" name="Google Shape;173;p20"/>
            <p:cNvSpPr txBox="1"/>
            <p:nvPr/>
          </p:nvSpPr>
          <p:spPr>
            <a:xfrm>
              <a:off x="43028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sp>
          <p:nvSpPr>
            <p:cNvPr id="174" name="Google Shape;174;p20"/>
            <p:cNvSpPr txBox="1"/>
            <p:nvPr/>
          </p:nvSpPr>
          <p:spPr>
            <a:xfrm>
              <a:off x="52172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3</a:t>
              </a:r>
              <a:endParaRPr>
                <a:solidFill>
                  <a:schemeClr val="dk1"/>
                </a:solidFill>
                <a:latin typeface="Nunito"/>
                <a:ea typeface="Nunito"/>
                <a:cs typeface="Nunito"/>
                <a:sym typeface="Nunito"/>
              </a:endParaRPr>
            </a:p>
          </p:txBody>
        </p:sp>
        <p:sp>
          <p:nvSpPr>
            <p:cNvPr id="175" name="Google Shape;175;p20"/>
            <p:cNvSpPr txBox="1"/>
            <p:nvPr/>
          </p:nvSpPr>
          <p:spPr>
            <a:xfrm>
              <a:off x="49886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sp>
          <p:nvSpPr>
            <p:cNvPr id="176" name="Google Shape;176;p20"/>
            <p:cNvSpPr txBox="1"/>
            <p:nvPr/>
          </p:nvSpPr>
          <p:spPr>
            <a:xfrm>
              <a:off x="47600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sp>
          <p:nvSpPr>
            <p:cNvPr id="177" name="Google Shape;177;p20"/>
            <p:cNvSpPr txBox="1"/>
            <p:nvPr/>
          </p:nvSpPr>
          <p:spPr>
            <a:xfrm>
              <a:off x="59030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2</a:t>
              </a:r>
              <a:endParaRPr>
                <a:solidFill>
                  <a:schemeClr val="dk1"/>
                </a:solidFill>
                <a:latin typeface="Nunito"/>
                <a:ea typeface="Nunito"/>
                <a:cs typeface="Nunito"/>
                <a:sym typeface="Nunito"/>
              </a:endParaRPr>
            </a:p>
          </p:txBody>
        </p:sp>
        <p:sp>
          <p:nvSpPr>
            <p:cNvPr id="178" name="Google Shape;178;p20"/>
            <p:cNvSpPr txBox="1"/>
            <p:nvPr/>
          </p:nvSpPr>
          <p:spPr>
            <a:xfrm>
              <a:off x="54458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3</a:t>
              </a:r>
              <a:endParaRPr>
                <a:solidFill>
                  <a:schemeClr val="dk1"/>
                </a:solidFill>
                <a:latin typeface="Nunito"/>
                <a:ea typeface="Nunito"/>
                <a:cs typeface="Nunito"/>
                <a:sym typeface="Nunito"/>
              </a:endParaRPr>
            </a:p>
          </p:txBody>
        </p:sp>
        <p:sp>
          <p:nvSpPr>
            <p:cNvPr id="179" name="Google Shape;179;p20"/>
            <p:cNvSpPr txBox="1"/>
            <p:nvPr/>
          </p:nvSpPr>
          <p:spPr>
            <a:xfrm>
              <a:off x="56744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sp>
          <p:nvSpPr>
            <p:cNvPr id="180" name="Google Shape;180;p20"/>
            <p:cNvSpPr txBox="1"/>
            <p:nvPr/>
          </p:nvSpPr>
          <p:spPr>
            <a:xfrm>
              <a:off x="65888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sp>
          <p:nvSpPr>
            <p:cNvPr id="181" name="Google Shape;181;p20"/>
            <p:cNvSpPr txBox="1"/>
            <p:nvPr/>
          </p:nvSpPr>
          <p:spPr>
            <a:xfrm>
              <a:off x="63602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sp>
          <p:nvSpPr>
            <p:cNvPr id="182" name="Google Shape;182;p20"/>
            <p:cNvSpPr txBox="1"/>
            <p:nvPr/>
          </p:nvSpPr>
          <p:spPr>
            <a:xfrm>
              <a:off x="61316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2</a:t>
              </a:r>
              <a:endParaRPr>
                <a:solidFill>
                  <a:schemeClr val="dk1"/>
                </a:solidFill>
                <a:latin typeface="Nunito"/>
                <a:ea typeface="Nunito"/>
                <a:cs typeface="Nunito"/>
                <a:sym typeface="Nunito"/>
              </a:endParaRPr>
            </a:p>
          </p:txBody>
        </p:sp>
        <p:sp>
          <p:nvSpPr>
            <p:cNvPr id="183" name="Google Shape;183;p20"/>
            <p:cNvSpPr txBox="1"/>
            <p:nvPr/>
          </p:nvSpPr>
          <p:spPr>
            <a:xfrm>
              <a:off x="72746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sp>
          <p:nvSpPr>
            <p:cNvPr id="184" name="Google Shape;184;p20"/>
            <p:cNvSpPr txBox="1"/>
            <p:nvPr/>
          </p:nvSpPr>
          <p:spPr>
            <a:xfrm>
              <a:off x="68174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sp>
          <p:nvSpPr>
            <p:cNvPr id="185" name="Google Shape;185;p20"/>
            <p:cNvSpPr txBox="1"/>
            <p:nvPr/>
          </p:nvSpPr>
          <p:spPr>
            <a:xfrm>
              <a:off x="70460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0</a:t>
              </a:r>
              <a:endParaRPr>
                <a:solidFill>
                  <a:schemeClr val="dk1"/>
                </a:solidFill>
                <a:latin typeface="Nunito"/>
                <a:ea typeface="Nunito"/>
                <a:cs typeface="Nunito"/>
                <a:sym typeface="Nunito"/>
              </a:endParaRPr>
            </a:p>
          </p:txBody>
        </p:sp>
        <p:sp>
          <p:nvSpPr>
            <p:cNvPr id="186" name="Google Shape;186;p20"/>
            <p:cNvSpPr txBox="1"/>
            <p:nvPr/>
          </p:nvSpPr>
          <p:spPr>
            <a:xfrm>
              <a:off x="77318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3</a:t>
              </a:r>
              <a:endParaRPr>
                <a:solidFill>
                  <a:schemeClr val="dk1"/>
                </a:solidFill>
                <a:latin typeface="Nunito"/>
                <a:ea typeface="Nunito"/>
                <a:cs typeface="Nunito"/>
                <a:sym typeface="Nunito"/>
              </a:endParaRPr>
            </a:p>
          </p:txBody>
        </p:sp>
        <p:sp>
          <p:nvSpPr>
            <p:cNvPr id="187" name="Google Shape;187;p20"/>
            <p:cNvSpPr txBox="1"/>
            <p:nvPr/>
          </p:nvSpPr>
          <p:spPr>
            <a:xfrm>
              <a:off x="7503200" y="3318850"/>
              <a:ext cx="2910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1</a:t>
              </a:r>
              <a:endParaRPr>
                <a:solidFill>
                  <a:schemeClr val="dk1"/>
                </a:solidFill>
                <a:latin typeface="Nunito"/>
                <a:ea typeface="Nunito"/>
                <a:cs typeface="Nunito"/>
                <a:sym typeface="Nunito"/>
              </a:endParaRPr>
            </a:p>
          </p:txBody>
        </p:sp>
      </p:grpSp>
      <p:sp>
        <p:nvSpPr>
          <p:cNvPr id="188" name="Google Shape;188;p20"/>
          <p:cNvSpPr txBox="1"/>
          <p:nvPr/>
        </p:nvSpPr>
        <p:spPr>
          <a:xfrm>
            <a:off x="384750" y="4511250"/>
            <a:ext cx="8374500" cy="4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Nunito"/>
                <a:ea typeface="Nunito"/>
                <a:cs typeface="Nunito"/>
                <a:sym typeface="Nunito"/>
              </a:rPr>
              <a:t>Important requirement</a:t>
            </a:r>
            <a:r>
              <a:rPr lang="en" sz="1800">
                <a:latin typeface="Nunito"/>
                <a:ea typeface="Nunito"/>
                <a:cs typeface="Nunito"/>
                <a:sym typeface="Nunito"/>
              </a:rPr>
              <a:t>: the number of events per time period are </a:t>
            </a:r>
            <a:r>
              <a:rPr b="1" lang="en" sz="1800">
                <a:solidFill>
                  <a:srgbClr val="1155CC"/>
                </a:solidFill>
                <a:latin typeface="Nunito"/>
                <a:ea typeface="Nunito"/>
                <a:cs typeface="Nunito"/>
                <a:sym typeface="Nunito"/>
              </a:rPr>
              <a:t>independent</a:t>
            </a:r>
            <a:r>
              <a:rPr lang="en" sz="1800">
                <a:latin typeface="Nunito"/>
                <a:ea typeface="Nunito"/>
                <a:cs typeface="Nunito"/>
                <a:sym typeface="Nunito"/>
              </a:rPr>
              <a:t>.</a:t>
            </a:r>
            <a:endParaRPr sz="1800">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1"/>
          <p:cNvSpPr txBox="1"/>
          <p:nvPr>
            <p:ph type="title"/>
          </p:nvPr>
        </p:nvSpPr>
        <p:spPr>
          <a:xfrm>
            <a:off x="69600" y="23775"/>
            <a:ext cx="914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200"/>
              <a:t>Poisson Distribution. One parameter. Lambda</a:t>
            </a:r>
            <a:endParaRPr b="1" sz="3200"/>
          </a:p>
          <a:p>
            <a:pPr indent="0" lvl="0" marL="0" rtl="0" algn="l">
              <a:spcBef>
                <a:spcPts val="0"/>
              </a:spcBef>
              <a:spcAft>
                <a:spcPts val="0"/>
              </a:spcAft>
              <a:buNone/>
            </a:pPr>
            <a:r>
              <a:t/>
            </a:r>
            <a:endParaRPr b="1" sz="3200"/>
          </a:p>
        </p:txBody>
      </p:sp>
      <p:sp>
        <p:nvSpPr>
          <p:cNvPr id="194" name="Google Shape;194;p21"/>
          <p:cNvSpPr txBox="1"/>
          <p:nvPr/>
        </p:nvSpPr>
        <p:spPr>
          <a:xfrm>
            <a:off x="388050" y="798100"/>
            <a:ext cx="43533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Nunito"/>
                <a:ea typeface="Nunito"/>
                <a:cs typeface="Nunito"/>
                <a:sym typeface="Nunito"/>
              </a:rPr>
              <a:t>Expresses the probability of a given number of events occurring in a fixed interval of time or space if these events occur with a known constant rate</a:t>
            </a:r>
            <a:endParaRPr sz="1800">
              <a:latin typeface="Nunito"/>
              <a:ea typeface="Nunito"/>
              <a:cs typeface="Nunito"/>
              <a:sym typeface="Nunito"/>
            </a:endParaRPr>
          </a:p>
        </p:txBody>
      </p:sp>
      <p:sp>
        <p:nvSpPr>
          <p:cNvPr id="195" name="Google Shape;195;p21"/>
          <p:cNvSpPr txBox="1"/>
          <p:nvPr/>
        </p:nvSpPr>
        <p:spPr>
          <a:xfrm>
            <a:off x="5019875" y="2502450"/>
            <a:ext cx="4157100" cy="48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P(2 earthquakes in one month) = </a:t>
            </a:r>
            <a:r>
              <a:rPr lang="en">
                <a:latin typeface="Nunito"/>
                <a:ea typeface="Nunito"/>
                <a:cs typeface="Nunito"/>
                <a:sym typeface="Nunito"/>
              </a:rPr>
              <a:t>e</a:t>
            </a:r>
            <a:r>
              <a:rPr baseline="30000" lang="en">
                <a:latin typeface="Nunito"/>
                <a:ea typeface="Nunito"/>
                <a:cs typeface="Nunito"/>
                <a:sym typeface="Nunito"/>
              </a:rPr>
              <a:t>-2</a:t>
            </a:r>
            <a:r>
              <a:rPr lang="en">
                <a:latin typeface="Nunito"/>
                <a:ea typeface="Nunito"/>
                <a:cs typeface="Nunito"/>
                <a:sym typeface="Nunito"/>
              </a:rPr>
              <a:t>(1</a:t>
            </a:r>
            <a:r>
              <a:rPr baseline="30000" lang="en">
                <a:latin typeface="Nunito"/>
                <a:ea typeface="Nunito"/>
                <a:cs typeface="Nunito"/>
                <a:sym typeface="Nunito"/>
              </a:rPr>
              <a:t>2</a:t>
            </a:r>
            <a:r>
              <a:rPr lang="en">
                <a:latin typeface="Nunito"/>
                <a:ea typeface="Nunito"/>
                <a:cs typeface="Nunito"/>
                <a:sym typeface="Nunito"/>
              </a:rPr>
              <a:t>/2!)</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                                                       </a:t>
            </a:r>
            <a:endParaRPr>
              <a:latin typeface="Nunito"/>
              <a:ea typeface="Nunito"/>
              <a:cs typeface="Nunito"/>
              <a:sym typeface="Nunito"/>
            </a:endParaRPr>
          </a:p>
        </p:txBody>
      </p:sp>
      <p:sp>
        <p:nvSpPr>
          <p:cNvPr id="196" name="Google Shape;196;p21"/>
          <p:cNvSpPr txBox="1"/>
          <p:nvPr/>
        </p:nvSpPr>
        <p:spPr>
          <a:xfrm>
            <a:off x="5019875" y="3164300"/>
            <a:ext cx="38451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Consolas"/>
                <a:ea typeface="Consolas"/>
                <a:cs typeface="Consolas"/>
                <a:sym typeface="Consolas"/>
              </a:rPr>
              <a:t># Plug lambda and k into the equation</a:t>
            </a:r>
            <a:endParaRPr>
              <a:solidFill>
                <a:schemeClr val="accent4"/>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1^2 * exp(-1) / factorial(2)</a:t>
            </a:r>
            <a:endParaRPr>
              <a:solidFill>
                <a:schemeClr val="dk1"/>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en">
                <a:solidFill>
                  <a:schemeClr val="dk1"/>
                </a:solidFill>
                <a:latin typeface="Consolas"/>
                <a:ea typeface="Consolas"/>
                <a:cs typeface="Consolas"/>
                <a:sym typeface="Consolas"/>
              </a:rPr>
              <a:t>[1] 0.1839397</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latin typeface="Consolas"/>
              <a:ea typeface="Consolas"/>
              <a:cs typeface="Consolas"/>
              <a:sym typeface="Consolas"/>
            </a:endParaRPr>
          </a:p>
          <a:p>
            <a:pPr indent="0" lvl="0" marL="0" rtl="0" algn="l">
              <a:spcBef>
                <a:spcPts val="0"/>
              </a:spcBef>
              <a:spcAft>
                <a:spcPts val="0"/>
              </a:spcAft>
              <a:buNone/>
            </a:pPr>
            <a:r>
              <a:rPr lang="en">
                <a:solidFill>
                  <a:schemeClr val="accent1"/>
                </a:solidFill>
                <a:latin typeface="Consolas"/>
                <a:ea typeface="Consolas"/>
                <a:cs typeface="Consolas"/>
                <a:sym typeface="Consolas"/>
              </a:rPr>
              <a:t># Shortcut (dpois)</a:t>
            </a:r>
            <a:endParaRPr>
              <a:latin typeface="Consolas"/>
              <a:ea typeface="Consolas"/>
              <a:cs typeface="Consolas"/>
              <a:sym typeface="Consolas"/>
            </a:endParaRPr>
          </a:p>
          <a:p>
            <a:pPr indent="0" lvl="0" marL="0" rtl="0" algn="l">
              <a:spcBef>
                <a:spcPts val="0"/>
              </a:spcBef>
              <a:spcAft>
                <a:spcPts val="0"/>
              </a:spcAft>
              <a:buNone/>
            </a:pPr>
            <a:r>
              <a:rPr lang="en">
                <a:latin typeface="Consolas"/>
                <a:ea typeface="Consolas"/>
                <a:cs typeface="Consolas"/>
                <a:sym typeface="Consolas"/>
              </a:rPr>
              <a:t>dpois(x=2,lambda=1)</a:t>
            </a:r>
            <a:endParaRPr>
              <a:latin typeface="Consolas"/>
              <a:ea typeface="Consolas"/>
              <a:cs typeface="Consolas"/>
              <a:sym typeface="Consolas"/>
            </a:endParaRPr>
          </a:p>
          <a:p>
            <a:pPr indent="0" lvl="0" marL="0" rtl="0" algn="l">
              <a:spcBef>
                <a:spcPts val="0"/>
              </a:spcBef>
              <a:spcAft>
                <a:spcPts val="0"/>
              </a:spcAft>
              <a:buNone/>
            </a:pPr>
            <a:r>
              <a:rPr lang="en">
                <a:latin typeface="Consolas"/>
                <a:ea typeface="Consolas"/>
                <a:cs typeface="Consolas"/>
                <a:sym typeface="Consolas"/>
              </a:rPr>
              <a:t>[1] 0.1839397</a:t>
            </a:r>
            <a:endParaRPr>
              <a:latin typeface="Consolas"/>
              <a:ea typeface="Consolas"/>
              <a:cs typeface="Consolas"/>
              <a:sym typeface="Consolas"/>
            </a:endParaRPr>
          </a:p>
        </p:txBody>
      </p:sp>
      <p:pic>
        <p:nvPicPr>
          <p:cNvPr id="197" name="Google Shape;197;p21"/>
          <p:cNvPicPr preferRelativeResize="0"/>
          <p:nvPr/>
        </p:nvPicPr>
        <p:blipFill>
          <a:blip r:embed="rId3">
            <a:alphaModFix/>
          </a:blip>
          <a:stretch>
            <a:fillRect/>
          </a:stretch>
        </p:blipFill>
        <p:spPr>
          <a:xfrm>
            <a:off x="4658237" y="1255740"/>
            <a:ext cx="4040625" cy="864334"/>
          </a:xfrm>
          <a:prstGeom prst="rect">
            <a:avLst/>
          </a:prstGeom>
          <a:noFill/>
          <a:ln>
            <a:noFill/>
          </a:ln>
        </p:spPr>
      </p:pic>
      <p:pic>
        <p:nvPicPr>
          <p:cNvPr id="198" name="Google Shape;198;p21"/>
          <p:cNvPicPr preferRelativeResize="0"/>
          <p:nvPr/>
        </p:nvPicPr>
        <p:blipFill>
          <a:blip r:embed="rId4">
            <a:alphaModFix/>
          </a:blip>
          <a:stretch>
            <a:fillRect/>
          </a:stretch>
        </p:blipFill>
        <p:spPr>
          <a:xfrm>
            <a:off x="818450" y="2291500"/>
            <a:ext cx="3055875" cy="25955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LOB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